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x" ContentType="application/vnd.openxmlformats-officedocument.spreadsheetml.sheet"/>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6"/>
  </p:notesMasterIdLst>
  <p:sldIdLst>
    <p:sldId id="266" r:id="rId2"/>
    <p:sldId id="257" r:id="rId3"/>
    <p:sldId id="279" r:id="rId4"/>
    <p:sldId id="258" r:id="rId5"/>
    <p:sldId id="261" r:id="rId6"/>
    <p:sldId id="311" r:id="rId7"/>
    <p:sldId id="280" r:id="rId8"/>
    <p:sldId id="285" r:id="rId9"/>
    <p:sldId id="283" r:id="rId10"/>
    <p:sldId id="262" r:id="rId11"/>
    <p:sldId id="287" r:id="rId12"/>
    <p:sldId id="288" r:id="rId13"/>
    <p:sldId id="336" r:id="rId14"/>
    <p:sldId id="332" r:id="rId15"/>
    <p:sldId id="338" r:id="rId16"/>
    <p:sldId id="337" r:id="rId17"/>
    <p:sldId id="333" r:id="rId18"/>
    <p:sldId id="334" r:id="rId19"/>
    <p:sldId id="291" r:id="rId20"/>
    <p:sldId id="292" r:id="rId21"/>
    <p:sldId id="331" r:id="rId22"/>
    <p:sldId id="263" r:id="rId23"/>
    <p:sldId id="345" r:id="rId24"/>
    <p:sldId id="346" r:id="rId25"/>
    <p:sldId id="347" r:id="rId26"/>
    <p:sldId id="354" r:id="rId27"/>
    <p:sldId id="305" r:id="rId28"/>
    <p:sldId id="294" r:id="rId29"/>
    <p:sldId id="304" r:id="rId30"/>
    <p:sldId id="299" r:id="rId31"/>
    <p:sldId id="301" r:id="rId32"/>
    <p:sldId id="309" r:id="rId33"/>
    <p:sldId id="339" r:id="rId34"/>
    <p:sldId id="340" r:id="rId35"/>
    <p:sldId id="342" r:id="rId36"/>
    <p:sldId id="341" r:id="rId37"/>
    <p:sldId id="343" r:id="rId38"/>
    <p:sldId id="344" r:id="rId39"/>
    <p:sldId id="349" r:id="rId40"/>
    <p:sldId id="350" r:id="rId41"/>
    <p:sldId id="351" r:id="rId42"/>
    <p:sldId id="352" r:id="rId43"/>
    <p:sldId id="353" r:id="rId44"/>
    <p:sldId id="355" r:id="rId45"/>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1">
          <p15:clr>
            <a:srgbClr val="A4A3A4"/>
          </p15:clr>
        </p15:guide>
        <p15:guide id="2" pos="286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9706"/>
    <a:srgbClr val="FCA40F"/>
    <a:srgbClr val="F2B60C"/>
    <a:srgbClr val="FECE00"/>
    <a:srgbClr val="92B44A"/>
    <a:srgbClr val="F7C91B"/>
    <a:srgbClr val="FFC30A"/>
    <a:srgbClr val="E85E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097" autoAdjust="0"/>
    <p:restoredTop sz="50000" autoAdjust="0"/>
  </p:normalViewPr>
  <p:slideViewPr>
    <p:cSldViewPr snapToGrid="0" snapToObjects="1">
      <p:cViewPr varScale="1">
        <p:scale>
          <a:sx n="131" d="100"/>
          <a:sy n="131" d="100"/>
        </p:scale>
        <p:origin x="320" y="184"/>
      </p:cViewPr>
      <p:guideLst>
        <p:guide orient="horz" pos="2201"/>
        <p:guide pos="2864"/>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notesMaster" Target="notesMasters/notesMaster1.xml"/><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Sheet1!$B$1</c:f>
              <c:strCache>
                <c:ptCount val="1"/>
                <c:pt idx="0">
                  <c:v>销售额</c:v>
                </c:pt>
              </c:strCache>
            </c:strRef>
          </c:tx>
          <c:spPr>
            <a:effectLst>
              <a:outerShdw blurRad="254000" dist="254000" dir="8100000" algn="tr" rotWithShape="0">
                <a:prstClr val="black">
                  <a:alpha val="20000"/>
                </a:prstClr>
              </a:outerShdw>
            </a:effectLst>
          </c:spPr>
          <c:dPt>
            <c:idx val="0"/>
            <c:bubble3D val="0"/>
            <c:spPr>
              <a:solidFill>
                <a:schemeClr val="accent1">
                  <a:shade val="58000"/>
                </a:schemeClr>
              </a:solidFill>
              <a:ln w="19050">
                <a:solidFill>
                  <a:schemeClr val="lt1"/>
                </a:solidFill>
              </a:ln>
              <a:effectLst>
                <a:outerShdw blurRad="254000" dist="254000" dir="8100000" algn="tr" rotWithShape="0">
                  <a:prstClr val="black">
                    <a:alpha val="20000"/>
                  </a:prstClr>
                </a:outerShdw>
              </a:effectLst>
            </c:spPr>
          </c:dPt>
          <c:dPt>
            <c:idx val="1"/>
            <c:bubble3D val="0"/>
            <c:spPr>
              <a:solidFill>
                <a:schemeClr val="accent1">
                  <a:shade val="86000"/>
                </a:schemeClr>
              </a:solidFill>
              <a:ln w="19050">
                <a:solidFill>
                  <a:schemeClr val="lt1"/>
                </a:solidFill>
              </a:ln>
              <a:effectLst>
                <a:outerShdw blurRad="254000" dist="254000" dir="8100000" algn="tr" rotWithShape="0">
                  <a:prstClr val="black">
                    <a:alpha val="20000"/>
                  </a:prstClr>
                </a:outerShdw>
              </a:effectLst>
            </c:spPr>
          </c:dPt>
          <c:dPt>
            <c:idx val="2"/>
            <c:bubble3D val="0"/>
            <c:spPr>
              <a:solidFill>
                <a:schemeClr val="accent1">
                  <a:tint val="86000"/>
                </a:schemeClr>
              </a:solidFill>
              <a:ln w="19050">
                <a:solidFill>
                  <a:schemeClr val="lt1"/>
                </a:solidFill>
              </a:ln>
              <a:effectLst>
                <a:outerShdw blurRad="254000" dist="254000" dir="8100000" algn="tr" rotWithShape="0">
                  <a:prstClr val="black">
                    <a:alpha val="20000"/>
                  </a:prstClr>
                </a:outerShdw>
              </a:effectLst>
            </c:spPr>
          </c:dPt>
          <c:dPt>
            <c:idx val="3"/>
            <c:bubble3D val="0"/>
            <c:spPr>
              <a:solidFill>
                <a:schemeClr val="accent1">
                  <a:tint val="58000"/>
                </a:schemeClr>
              </a:solidFill>
              <a:ln w="19050">
                <a:solidFill>
                  <a:schemeClr val="lt1"/>
                </a:solidFill>
              </a:ln>
              <a:effectLst>
                <a:outerShdw blurRad="254000" dist="254000" dir="8100000" algn="tr" rotWithShape="0">
                  <a:prstClr val="black">
                    <a:alpha val="20000"/>
                  </a:prstClr>
                </a:outerShdw>
              </a:effectLst>
            </c:spPr>
          </c:dPt>
          <c:cat>
            <c:strRef>
              <c:f>Sheet1!$A$2:$A$5</c:f>
              <c:strCache>
                <c:ptCount val="4"/>
                <c:pt idx="0">
                  <c:v>第一季度</c:v>
                </c:pt>
                <c:pt idx="1">
                  <c:v>第二季度</c:v>
                </c:pt>
                <c:pt idx="2">
                  <c:v>第三季度</c:v>
                </c:pt>
                <c:pt idx="3">
                  <c:v>第四季度</c:v>
                </c:pt>
              </c:strCache>
            </c:strRef>
          </c:cat>
          <c:val>
            <c:numRef>
              <c:f>Sheet1!$B$2:$B$5</c:f>
              <c:numCache>
                <c:formatCode>0%</c:formatCode>
                <c:ptCount val="4"/>
                <c:pt idx="0">
                  <c:v>0.48</c:v>
                </c:pt>
                <c:pt idx="1">
                  <c:v>0.25</c:v>
                </c:pt>
                <c:pt idx="2">
                  <c:v>0.12</c:v>
                </c:pt>
                <c:pt idx="3">
                  <c:v>0.15</c:v>
                </c:pt>
              </c:numCache>
            </c:numRef>
          </c:val>
        </c:ser>
        <c:dLbls>
          <c:showLegendKey val="0"/>
          <c:showVal val="0"/>
          <c:showCatName val="0"/>
          <c:showSerName val="0"/>
          <c:showPercent val="0"/>
          <c:showBubbleSize val="0"/>
          <c:showLeaderLines val="1"/>
        </c:dLbls>
        <c:firstSliceAng val="0"/>
        <c:holeSize val="50"/>
      </c:doughnutChart>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diagrams/_rels/data3.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jpeg"/><Relationship Id="rId1" Type="http://schemas.openxmlformats.org/officeDocument/2006/relationships/image" Target="../media/image31.jpeg"/><Relationship Id="rId2" Type="http://schemas.openxmlformats.org/officeDocument/2006/relationships/image" Target="../media/image32.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33.jpeg"/><Relationship Id="rId4" Type="http://schemas.openxmlformats.org/officeDocument/2006/relationships/image" Target="../media/image34.jpeg"/><Relationship Id="rId1" Type="http://schemas.openxmlformats.org/officeDocument/2006/relationships/image" Target="../media/image31.jpeg"/><Relationship Id="rId2" Type="http://schemas.openxmlformats.org/officeDocument/2006/relationships/image" Target="../media/image32.jpeg"/></Relationships>
</file>

<file path=ppt/diagrams/colors1.xml><?xml version="1.0" encoding="utf-8"?>
<dgm:colorsDef xmlns:dgm="http://schemas.openxmlformats.org/drawingml/2006/diagram" xmlns:a="http://schemas.openxmlformats.org/drawingml/2006/main" uniqueId="urn:microsoft.com/office/officeart/2005/8/colors/accent2_5#4">
  <dgm:title val=""/>
  <dgm:desc val=""/>
  <dgm:catLst>
    <dgm:cat type="accent2" pri="11500"/>
  </dgm:catLst>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4">
  <dgm:title val=""/>
  <dgm:desc val=""/>
  <dgm:catLst>
    <dgm:cat type="accent2" pri="11300"/>
  </dgm:catLst>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7F5490DF-2920-4DFF-962C-1BD2DD44C5C6}" type="doc">
      <dgm:prSet loTypeId="urn:microsoft.com/office/officeart/2005/8/layout/radial1#4" loCatId="relationship" qsTypeId="urn:microsoft.com/office/officeart/2005/8/quickstyle/simple4#4" qsCatId="simple" csTypeId="urn:microsoft.com/office/officeart/2005/8/colors/accent2_5#4" csCatId="accent2" phldr="1"/>
      <dgm:spPr/>
      <dgm:t>
        <a:bodyPr/>
        <a:lstStyle/>
        <a:p>
          <a:endParaRPr lang="zh-CN" altLang="en-US"/>
        </a:p>
      </dgm:t>
    </dgm:pt>
    <dgm:pt modelId="{2DA6C3B3-40B1-42A8-A352-D88E6A6C16EB}">
      <dgm:prSet phldrT="[文本]"/>
      <dgm:spPr/>
      <dgm:t>
        <a:bodyPr/>
        <a:lstStyle/>
        <a:p>
          <a:r>
            <a:rPr lang="zh-CN" altLang="en-US" dirty="0" smtClean="0"/>
            <a:t>银行</a:t>
          </a:r>
          <a:endParaRPr lang="zh-CN" altLang="en-US" dirty="0"/>
        </a:p>
      </dgm:t>
    </dgm:pt>
    <dgm:pt modelId="{82C8C8EB-2962-4099-9CBD-CC4A63C115CB}" type="parTrans" cxnId="{07EA045B-705B-4CD3-8393-EC5E3DF82224}">
      <dgm:prSet/>
      <dgm:spPr/>
      <dgm:t>
        <a:bodyPr/>
        <a:lstStyle/>
        <a:p>
          <a:endParaRPr lang="zh-CN" altLang="en-US"/>
        </a:p>
      </dgm:t>
    </dgm:pt>
    <dgm:pt modelId="{6693F75B-7CFE-4B0A-BE47-0B61E1929D38}" type="sibTrans" cxnId="{07EA045B-705B-4CD3-8393-EC5E3DF82224}">
      <dgm:prSet/>
      <dgm:spPr/>
      <dgm:t>
        <a:bodyPr/>
        <a:lstStyle/>
        <a:p>
          <a:endParaRPr lang="zh-CN" altLang="en-US"/>
        </a:p>
      </dgm:t>
    </dgm:pt>
    <dgm:pt modelId="{63F7DD1E-BF9A-44B7-9001-45A3D820AECE}">
      <dgm:prSet phldrT="[文本]"/>
      <dgm:spPr/>
      <dgm:t>
        <a:bodyPr/>
        <a:lstStyle/>
        <a:p>
          <a:r>
            <a:rPr lang="zh-CN" altLang="en-US" dirty="0" smtClean="0"/>
            <a:t>个人</a:t>
          </a:r>
          <a:endParaRPr lang="zh-CN" altLang="en-US" dirty="0"/>
        </a:p>
      </dgm:t>
    </dgm:pt>
    <dgm:pt modelId="{0DA0667E-A43E-45CE-939B-B7083B4C609E}" type="parTrans" cxnId="{2DEF74D7-C3D4-43FE-BD6F-E065E1DCE171}">
      <dgm:prSet/>
      <dgm:spPr/>
      <dgm:t>
        <a:bodyPr/>
        <a:lstStyle/>
        <a:p>
          <a:endParaRPr lang="zh-CN" altLang="en-US"/>
        </a:p>
      </dgm:t>
    </dgm:pt>
    <dgm:pt modelId="{487BD072-E931-4159-9CA8-9E911B00BB2A}" type="sibTrans" cxnId="{2DEF74D7-C3D4-43FE-BD6F-E065E1DCE171}">
      <dgm:prSet/>
      <dgm:spPr/>
      <dgm:t>
        <a:bodyPr/>
        <a:lstStyle/>
        <a:p>
          <a:endParaRPr lang="zh-CN" altLang="en-US"/>
        </a:p>
      </dgm:t>
    </dgm:pt>
    <dgm:pt modelId="{FADAB68F-3427-41B1-9FBB-79F738257EB8}">
      <dgm:prSet phldrT="[文本]"/>
      <dgm:spPr/>
      <dgm:t>
        <a:bodyPr/>
        <a:lstStyle/>
        <a:p>
          <a:r>
            <a:rPr lang="zh-CN" altLang="en-US" dirty="0" smtClean="0"/>
            <a:t>个人</a:t>
          </a:r>
          <a:endParaRPr lang="zh-CN" altLang="en-US" dirty="0"/>
        </a:p>
      </dgm:t>
    </dgm:pt>
    <dgm:pt modelId="{199B3B55-7A71-46F7-AE7D-F730F23494EB}" type="parTrans" cxnId="{E9FF1D34-987F-4A46-97C1-51179450CC0E}">
      <dgm:prSet/>
      <dgm:spPr/>
      <dgm:t>
        <a:bodyPr/>
        <a:lstStyle/>
        <a:p>
          <a:endParaRPr lang="zh-CN" altLang="en-US"/>
        </a:p>
      </dgm:t>
    </dgm:pt>
    <dgm:pt modelId="{32F76F8E-0D98-44C9-8027-1C308C3F2FAC}" type="sibTrans" cxnId="{E9FF1D34-987F-4A46-97C1-51179450CC0E}">
      <dgm:prSet/>
      <dgm:spPr/>
      <dgm:t>
        <a:bodyPr/>
        <a:lstStyle/>
        <a:p>
          <a:endParaRPr lang="zh-CN" altLang="en-US"/>
        </a:p>
      </dgm:t>
    </dgm:pt>
    <dgm:pt modelId="{861A8F06-3D1B-431F-934A-2C92B2440A5F}">
      <dgm:prSet phldrT="[文本]"/>
      <dgm:spPr/>
      <dgm:t>
        <a:bodyPr/>
        <a:lstStyle/>
        <a:p>
          <a:r>
            <a:rPr lang="zh-CN" altLang="en-US" dirty="0" smtClean="0"/>
            <a:t>个人</a:t>
          </a:r>
          <a:endParaRPr lang="zh-CN" altLang="en-US" dirty="0"/>
        </a:p>
      </dgm:t>
    </dgm:pt>
    <dgm:pt modelId="{C03BB41A-7B77-4CEB-8DE3-9E9158B43DBC}" type="parTrans" cxnId="{9235500E-BE86-4016-8668-AD2BC9A883F2}">
      <dgm:prSet/>
      <dgm:spPr/>
      <dgm:t>
        <a:bodyPr/>
        <a:lstStyle/>
        <a:p>
          <a:endParaRPr lang="zh-CN" altLang="en-US"/>
        </a:p>
      </dgm:t>
    </dgm:pt>
    <dgm:pt modelId="{50ACCEDC-C842-4AEA-8BFF-CD2FB8896100}" type="sibTrans" cxnId="{9235500E-BE86-4016-8668-AD2BC9A883F2}">
      <dgm:prSet/>
      <dgm:spPr/>
      <dgm:t>
        <a:bodyPr/>
        <a:lstStyle/>
        <a:p>
          <a:endParaRPr lang="zh-CN" altLang="en-US"/>
        </a:p>
      </dgm:t>
    </dgm:pt>
    <dgm:pt modelId="{0601EC40-EC48-4A24-B87C-C874D2976648}">
      <dgm:prSet phldrT="[文本]"/>
      <dgm:spPr/>
      <dgm:t>
        <a:bodyPr/>
        <a:lstStyle/>
        <a:p>
          <a:r>
            <a:rPr lang="zh-CN" altLang="en-US" dirty="0" smtClean="0"/>
            <a:t>个人</a:t>
          </a:r>
          <a:endParaRPr lang="zh-CN" altLang="en-US" dirty="0"/>
        </a:p>
      </dgm:t>
    </dgm:pt>
    <dgm:pt modelId="{85D343CD-D2AD-4828-B3C5-32741BAEC89C}" type="parTrans" cxnId="{F193522C-4420-4BBB-AA14-962816E7CC4F}">
      <dgm:prSet/>
      <dgm:spPr/>
      <dgm:t>
        <a:bodyPr/>
        <a:lstStyle/>
        <a:p>
          <a:endParaRPr lang="zh-CN" altLang="en-US"/>
        </a:p>
      </dgm:t>
    </dgm:pt>
    <dgm:pt modelId="{CAFD8C65-3919-4A92-B76C-E239238974E2}" type="sibTrans" cxnId="{F193522C-4420-4BBB-AA14-962816E7CC4F}">
      <dgm:prSet/>
      <dgm:spPr/>
      <dgm:t>
        <a:bodyPr/>
        <a:lstStyle/>
        <a:p>
          <a:endParaRPr lang="zh-CN" altLang="en-US"/>
        </a:p>
      </dgm:t>
    </dgm:pt>
    <dgm:pt modelId="{96AF5206-239D-4332-8ED2-AE1CA2EDE484}" type="pres">
      <dgm:prSet presAssocID="{7F5490DF-2920-4DFF-962C-1BD2DD44C5C6}" presName="cycle" presStyleCnt="0">
        <dgm:presLayoutVars>
          <dgm:chMax val="1"/>
          <dgm:dir/>
          <dgm:animLvl val="ctr"/>
          <dgm:resizeHandles val="exact"/>
        </dgm:presLayoutVars>
      </dgm:prSet>
      <dgm:spPr/>
      <dgm:t>
        <a:bodyPr/>
        <a:lstStyle/>
        <a:p>
          <a:endParaRPr lang="zh-CN" altLang="en-US"/>
        </a:p>
      </dgm:t>
    </dgm:pt>
    <dgm:pt modelId="{872F4110-0EAC-4D94-9A75-B31D7A568712}" type="pres">
      <dgm:prSet presAssocID="{2DA6C3B3-40B1-42A8-A352-D88E6A6C16EB}" presName="centerShape" presStyleLbl="node0" presStyleIdx="0" presStyleCnt="1"/>
      <dgm:spPr/>
      <dgm:t>
        <a:bodyPr/>
        <a:lstStyle/>
        <a:p>
          <a:endParaRPr lang="zh-CN" altLang="en-US"/>
        </a:p>
      </dgm:t>
    </dgm:pt>
    <dgm:pt modelId="{03149A3D-EE68-45EB-B7D3-AB85CD20BBFD}" type="pres">
      <dgm:prSet presAssocID="{0DA0667E-A43E-45CE-939B-B7083B4C609E}" presName="Name9" presStyleLbl="parChTrans1D2" presStyleIdx="0" presStyleCnt="4"/>
      <dgm:spPr/>
      <dgm:t>
        <a:bodyPr/>
        <a:lstStyle/>
        <a:p>
          <a:endParaRPr lang="zh-CN" altLang="en-US"/>
        </a:p>
      </dgm:t>
    </dgm:pt>
    <dgm:pt modelId="{211F2D6B-FA4C-4E27-94E7-3D9BA6FB5D0D}" type="pres">
      <dgm:prSet presAssocID="{0DA0667E-A43E-45CE-939B-B7083B4C609E}" presName="connTx" presStyleLbl="parChTrans1D2" presStyleIdx="0" presStyleCnt="4"/>
      <dgm:spPr/>
      <dgm:t>
        <a:bodyPr/>
        <a:lstStyle/>
        <a:p>
          <a:endParaRPr lang="zh-CN" altLang="en-US"/>
        </a:p>
      </dgm:t>
    </dgm:pt>
    <dgm:pt modelId="{3D131C09-D74C-4925-8613-BE05F8409E53}" type="pres">
      <dgm:prSet presAssocID="{63F7DD1E-BF9A-44B7-9001-45A3D820AECE}" presName="node" presStyleLbl="node1" presStyleIdx="0" presStyleCnt="4" custRadScaleRad="97226">
        <dgm:presLayoutVars>
          <dgm:bulletEnabled val="1"/>
        </dgm:presLayoutVars>
      </dgm:prSet>
      <dgm:spPr/>
      <dgm:t>
        <a:bodyPr/>
        <a:lstStyle/>
        <a:p>
          <a:endParaRPr lang="zh-CN" altLang="en-US"/>
        </a:p>
      </dgm:t>
    </dgm:pt>
    <dgm:pt modelId="{827D8ADC-80C1-4D4A-8C29-366BCB288721}" type="pres">
      <dgm:prSet presAssocID="{199B3B55-7A71-46F7-AE7D-F730F23494EB}" presName="Name9" presStyleLbl="parChTrans1D2" presStyleIdx="1" presStyleCnt="4"/>
      <dgm:spPr/>
      <dgm:t>
        <a:bodyPr/>
        <a:lstStyle/>
        <a:p>
          <a:endParaRPr lang="zh-CN" altLang="en-US"/>
        </a:p>
      </dgm:t>
    </dgm:pt>
    <dgm:pt modelId="{5295873F-19D3-4F1B-9AE2-45E44D92252D}" type="pres">
      <dgm:prSet presAssocID="{199B3B55-7A71-46F7-AE7D-F730F23494EB}" presName="connTx" presStyleLbl="parChTrans1D2" presStyleIdx="1" presStyleCnt="4"/>
      <dgm:spPr/>
      <dgm:t>
        <a:bodyPr/>
        <a:lstStyle/>
        <a:p>
          <a:endParaRPr lang="zh-CN" altLang="en-US"/>
        </a:p>
      </dgm:t>
    </dgm:pt>
    <dgm:pt modelId="{0B571D25-E552-42B8-B39D-CEF98DD239B5}" type="pres">
      <dgm:prSet presAssocID="{FADAB68F-3427-41B1-9FBB-79F738257EB8}" presName="node" presStyleLbl="node1" presStyleIdx="1" presStyleCnt="4">
        <dgm:presLayoutVars>
          <dgm:bulletEnabled val="1"/>
        </dgm:presLayoutVars>
      </dgm:prSet>
      <dgm:spPr/>
      <dgm:t>
        <a:bodyPr/>
        <a:lstStyle/>
        <a:p>
          <a:endParaRPr lang="zh-CN" altLang="en-US"/>
        </a:p>
      </dgm:t>
    </dgm:pt>
    <dgm:pt modelId="{A2320D2B-FBB8-489C-86E1-FD510DA3016A}" type="pres">
      <dgm:prSet presAssocID="{C03BB41A-7B77-4CEB-8DE3-9E9158B43DBC}" presName="Name9" presStyleLbl="parChTrans1D2" presStyleIdx="2" presStyleCnt="4"/>
      <dgm:spPr/>
      <dgm:t>
        <a:bodyPr/>
        <a:lstStyle/>
        <a:p>
          <a:endParaRPr lang="zh-CN" altLang="en-US"/>
        </a:p>
      </dgm:t>
    </dgm:pt>
    <dgm:pt modelId="{5DCB1E5A-7884-481C-BA2D-F244DCA28A48}" type="pres">
      <dgm:prSet presAssocID="{C03BB41A-7B77-4CEB-8DE3-9E9158B43DBC}" presName="connTx" presStyleLbl="parChTrans1D2" presStyleIdx="2" presStyleCnt="4"/>
      <dgm:spPr/>
      <dgm:t>
        <a:bodyPr/>
        <a:lstStyle/>
        <a:p>
          <a:endParaRPr lang="zh-CN" altLang="en-US"/>
        </a:p>
      </dgm:t>
    </dgm:pt>
    <dgm:pt modelId="{57E9980E-24A9-4112-8D36-DEA0A24E082D}" type="pres">
      <dgm:prSet presAssocID="{861A8F06-3D1B-431F-934A-2C92B2440A5F}" presName="node" presStyleLbl="node1" presStyleIdx="2" presStyleCnt="4" custRadScaleRad="95839">
        <dgm:presLayoutVars>
          <dgm:bulletEnabled val="1"/>
        </dgm:presLayoutVars>
      </dgm:prSet>
      <dgm:spPr/>
      <dgm:t>
        <a:bodyPr/>
        <a:lstStyle/>
        <a:p>
          <a:endParaRPr lang="zh-CN" altLang="en-US"/>
        </a:p>
      </dgm:t>
    </dgm:pt>
    <dgm:pt modelId="{1C994FEB-F2EE-4B57-A63A-D17AD0D64788}" type="pres">
      <dgm:prSet presAssocID="{85D343CD-D2AD-4828-B3C5-32741BAEC89C}" presName="Name9" presStyleLbl="parChTrans1D2" presStyleIdx="3" presStyleCnt="4"/>
      <dgm:spPr/>
      <dgm:t>
        <a:bodyPr/>
        <a:lstStyle/>
        <a:p>
          <a:endParaRPr lang="zh-CN" altLang="en-US"/>
        </a:p>
      </dgm:t>
    </dgm:pt>
    <dgm:pt modelId="{63E17130-A861-4F1B-B7E2-2EAB8BBC4285}" type="pres">
      <dgm:prSet presAssocID="{85D343CD-D2AD-4828-B3C5-32741BAEC89C}" presName="connTx" presStyleLbl="parChTrans1D2" presStyleIdx="3" presStyleCnt="4"/>
      <dgm:spPr/>
      <dgm:t>
        <a:bodyPr/>
        <a:lstStyle/>
        <a:p>
          <a:endParaRPr lang="zh-CN" altLang="en-US"/>
        </a:p>
      </dgm:t>
    </dgm:pt>
    <dgm:pt modelId="{4B11B05E-2ED1-4096-8DEC-49D35ABEF271}" type="pres">
      <dgm:prSet presAssocID="{0601EC40-EC48-4A24-B87C-C874D2976648}" presName="node" presStyleLbl="node1" presStyleIdx="3" presStyleCnt="4">
        <dgm:presLayoutVars>
          <dgm:bulletEnabled val="1"/>
        </dgm:presLayoutVars>
      </dgm:prSet>
      <dgm:spPr/>
      <dgm:t>
        <a:bodyPr/>
        <a:lstStyle/>
        <a:p>
          <a:endParaRPr lang="zh-CN" altLang="en-US"/>
        </a:p>
      </dgm:t>
    </dgm:pt>
  </dgm:ptLst>
  <dgm:cxnLst>
    <dgm:cxn modelId="{F193522C-4420-4BBB-AA14-962816E7CC4F}" srcId="{2DA6C3B3-40B1-42A8-A352-D88E6A6C16EB}" destId="{0601EC40-EC48-4A24-B87C-C874D2976648}" srcOrd="3" destOrd="0" parTransId="{85D343CD-D2AD-4828-B3C5-32741BAEC89C}" sibTransId="{CAFD8C65-3919-4A92-B76C-E239238974E2}"/>
    <dgm:cxn modelId="{7FC8975B-BDBE-4D4D-981A-C05087F33408}" type="presOf" srcId="{85D343CD-D2AD-4828-B3C5-32741BAEC89C}" destId="{63E17130-A861-4F1B-B7E2-2EAB8BBC4285}" srcOrd="1" destOrd="0" presId="urn:microsoft.com/office/officeart/2005/8/layout/radial1#4"/>
    <dgm:cxn modelId="{1F07C30C-AA5D-405F-8133-AB853DB9270E}" type="presOf" srcId="{0DA0667E-A43E-45CE-939B-B7083B4C609E}" destId="{211F2D6B-FA4C-4E27-94E7-3D9BA6FB5D0D}" srcOrd="1" destOrd="0" presId="urn:microsoft.com/office/officeart/2005/8/layout/radial1#4"/>
    <dgm:cxn modelId="{9A7076AA-3678-45C5-868B-71AD53CB3B16}" type="presOf" srcId="{FADAB68F-3427-41B1-9FBB-79F738257EB8}" destId="{0B571D25-E552-42B8-B39D-CEF98DD239B5}" srcOrd="0" destOrd="0" presId="urn:microsoft.com/office/officeart/2005/8/layout/radial1#4"/>
    <dgm:cxn modelId="{E9FF1D34-987F-4A46-97C1-51179450CC0E}" srcId="{2DA6C3B3-40B1-42A8-A352-D88E6A6C16EB}" destId="{FADAB68F-3427-41B1-9FBB-79F738257EB8}" srcOrd="1" destOrd="0" parTransId="{199B3B55-7A71-46F7-AE7D-F730F23494EB}" sibTransId="{32F76F8E-0D98-44C9-8027-1C308C3F2FAC}"/>
    <dgm:cxn modelId="{93B0C970-1155-424A-85EB-67B81B5DDB97}" type="presOf" srcId="{861A8F06-3D1B-431F-934A-2C92B2440A5F}" destId="{57E9980E-24A9-4112-8D36-DEA0A24E082D}" srcOrd="0" destOrd="0" presId="urn:microsoft.com/office/officeart/2005/8/layout/radial1#4"/>
    <dgm:cxn modelId="{41E56751-F888-471F-B8DE-4BF987B834A1}" type="presOf" srcId="{63F7DD1E-BF9A-44B7-9001-45A3D820AECE}" destId="{3D131C09-D74C-4925-8613-BE05F8409E53}" srcOrd="0" destOrd="0" presId="urn:microsoft.com/office/officeart/2005/8/layout/radial1#4"/>
    <dgm:cxn modelId="{9235500E-BE86-4016-8668-AD2BC9A883F2}" srcId="{2DA6C3B3-40B1-42A8-A352-D88E6A6C16EB}" destId="{861A8F06-3D1B-431F-934A-2C92B2440A5F}" srcOrd="2" destOrd="0" parTransId="{C03BB41A-7B77-4CEB-8DE3-9E9158B43DBC}" sibTransId="{50ACCEDC-C842-4AEA-8BFF-CD2FB8896100}"/>
    <dgm:cxn modelId="{07EA045B-705B-4CD3-8393-EC5E3DF82224}" srcId="{7F5490DF-2920-4DFF-962C-1BD2DD44C5C6}" destId="{2DA6C3B3-40B1-42A8-A352-D88E6A6C16EB}" srcOrd="0" destOrd="0" parTransId="{82C8C8EB-2962-4099-9CBD-CC4A63C115CB}" sibTransId="{6693F75B-7CFE-4B0A-BE47-0B61E1929D38}"/>
    <dgm:cxn modelId="{CA9DF06F-8965-480A-892C-4B1944085AE7}" type="presOf" srcId="{0DA0667E-A43E-45CE-939B-B7083B4C609E}" destId="{03149A3D-EE68-45EB-B7D3-AB85CD20BBFD}" srcOrd="0" destOrd="0" presId="urn:microsoft.com/office/officeart/2005/8/layout/radial1#4"/>
    <dgm:cxn modelId="{2DEF74D7-C3D4-43FE-BD6F-E065E1DCE171}" srcId="{2DA6C3B3-40B1-42A8-A352-D88E6A6C16EB}" destId="{63F7DD1E-BF9A-44B7-9001-45A3D820AECE}" srcOrd="0" destOrd="0" parTransId="{0DA0667E-A43E-45CE-939B-B7083B4C609E}" sibTransId="{487BD072-E931-4159-9CA8-9E911B00BB2A}"/>
    <dgm:cxn modelId="{97EAF8BA-EAB3-42C0-8745-464690788FD3}" type="presOf" srcId="{C03BB41A-7B77-4CEB-8DE3-9E9158B43DBC}" destId="{5DCB1E5A-7884-481C-BA2D-F244DCA28A48}" srcOrd="1" destOrd="0" presId="urn:microsoft.com/office/officeart/2005/8/layout/radial1#4"/>
    <dgm:cxn modelId="{6E871C1E-05AD-449A-B2AB-FB6F3729209F}" type="presOf" srcId="{2DA6C3B3-40B1-42A8-A352-D88E6A6C16EB}" destId="{872F4110-0EAC-4D94-9A75-B31D7A568712}" srcOrd="0" destOrd="0" presId="urn:microsoft.com/office/officeart/2005/8/layout/radial1#4"/>
    <dgm:cxn modelId="{603B7C9F-81DD-4C81-8991-317C797A513E}" type="presOf" srcId="{7F5490DF-2920-4DFF-962C-1BD2DD44C5C6}" destId="{96AF5206-239D-4332-8ED2-AE1CA2EDE484}" srcOrd="0" destOrd="0" presId="urn:microsoft.com/office/officeart/2005/8/layout/radial1#4"/>
    <dgm:cxn modelId="{76833BB0-484C-4B40-97C5-B8FFFD66C098}" type="presOf" srcId="{C03BB41A-7B77-4CEB-8DE3-9E9158B43DBC}" destId="{A2320D2B-FBB8-489C-86E1-FD510DA3016A}" srcOrd="0" destOrd="0" presId="urn:microsoft.com/office/officeart/2005/8/layout/radial1#4"/>
    <dgm:cxn modelId="{987D1DC5-ED98-427E-A9E8-9D36BB65D743}" type="presOf" srcId="{0601EC40-EC48-4A24-B87C-C874D2976648}" destId="{4B11B05E-2ED1-4096-8DEC-49D35ABEF271}" srcOrd="0" destOrd="0" presId="urn:microsoft.com/office/officeart/2005/8/layout/radial1#4"/>
    <dgm:cxn modelId="{007BB5F2-28E4-4D19-A13C-28636BF49454}" type="presOf" srcId="{199B3B55-7A71-46F7-AE7D-F730F23494EB}" destId="{827D8ADC-80C1-4D4A-8C29-366BCB288721}" srcOrd="0" destOrd="0" presId="urn:microsoft.com/office/officeart/2005/8/layout/radial1#4"/>
    <dgm:cxn modelId="{6C8112F0-6630-4E02-954C-FF3E7EA611AE}" type="presOf" srcId="{85D343CD-D2AD-4828-B3C5-32741BAEC89C}" destId="{1C994FEB-F2EE-4B57-A63A-D17AD0D64788}" srcOrd="0" destOrd="0" presId="urn:microsoft.com/office/officeart/2005/8/layout/radial1#4"/>
    <dgm:cxn modelId="{8CDD0E2B-AD24-4DA3-A8D5-0CA2B04D1F0D}" type="presOf" srcId="{199B3B55-7A71-46F7-AE7D-F730F23494EB}" destId="{5295873F-19D3-4F1B-9AE2-45E44D92252D}" srcOrd="1" destOrd="0" presId="urn:microsoft.com/office/officeart/2005/8/layout/radial1#4"/>
    <dgm:cxn modelId="{D481C198-4F63-4B63-BB18-062D21305E45}" type="presParOf" srcId="{96AF5206-239D-4332-8ED2-AE1CA2EDE484}" destId="{872F4110-0EAC-4D94-9A75-B31D7A568712}" srcOrd="0" destOrd="0" presId="urn:microsoft.com/office/officeart/2005/8/layout/radial1#4"/>
    <dgm:cxn modelId="{6F19945C-CC28-4AFA-8380-CA1932453A7A}" type="presParOf" srcId="{96AF5206-239D-4332-8ED2-AE1CA2EDE484}" destId="{03149A3D-EE68-45EB-B7D3-AB85CD20BBFD}" srcOrd="1" destOrd="0" presId="urn:microsoft.com/office/officeart/2005/8/layout/radial1#4"/>
    <dgm:cxn modelId="{1A46F20E-034F-4279-B0F6-AEEC2601FADD}" type="presParOf" srcId="{03149A3D-EE68-45EB-B7D3-AB85CD20BBFD}" destId="{211F2D6B-FA4C-4E27-94E7-3D9BA6FB5D0D}" srcOrd="0" destOrd="0" presId="urn:microsoft.com/office/officeart/2005/8/layout/radial1#4"/>
    <dgm:cxn modelId="{30C36269-6479-47FD-8CE8-9D479F24900A}" type="presParOf" srcId="{96AF5206-239D-4332-8ED2-AE1CA2EDE484}" destId="{3D131C09-D74C-4925-8613-BE05F8409E53}" srcOrd="2" destOrd="0" presId="urn:microsoft.com/office/officeart/2005/8/layout/radial1#4"/>
    <dgm:cxn modelId="{88739FB7-AD9F-438B-ACA1-DA5C7F253CB9}" type="presParOf" srcId="{96AF5206-239D-4332-8ED2-AE1CA2EDE484}" destId="{827D8ADC-80C1-4D4A-8C29-366BCB288721}" srcOrd="3" destOrd="0" presId="urn:microsoft.com/office/officeart/2005/8/layout/radial1#4"/>
    <dgm:cxn modelId="{91BA3A42-4D91-40B4-955E-7F73DD98D1CE}" type="presParOf" srcId="{827D8ADC-80C1-4D4A-8C29-366BCB288721}" destId="{5295873F-19D3-4F1B-9AE2-45E44D92252D}" srcOrd="0" destOrd="0" presId="urn:microsoft.com/office/officeart/2005/8/layout/radial1#4"/>
    <dgm:cxn modelId="{3D3B2F27-BF44-446D-84E7-32431A2286B9}" type="presParOf" srcId="{96AF5206-239D-4332-8ED2-AE1CA2EDE484}" destId="{0B571D25-E552-42B8-B39D-CEF98DD239B5}" srcOrd="4" destOrd="0" presId="urn:microsoft.com/office/officeart/2005/8/layout/radial1#4"/>
    <dgm:cxn modelId="{CDD1A007-AFF2-49F3-B7CA-29006D3BB6CA}" type="presParOf" srcId="{96AF5206-239D-4332-8ED2-AE1CA2EDE484}" destId="{A2320D2B-FBB8-489C-86E1-FD510DA3016A}" srcOrd="5" destOrd="0" presId="urn:microsoft.com/office/officeart/2005/8/layout/radial1#4"/>
    <dgm:cxn modelId="{3A37C1B8-103D-4958-9B36-7C48BA9700F2}" type="presParOf" srcId="{A2320D2B-FBB8-489C-86E1-FD510DA3016A}" destId="{5DCB1E5A-7884-481C-BA2D-F244DCA28A48}" srcOrd="0" destOrd="0" presId="urn:microsoft.com/office/officeart/2005/8/layout/radial1#4"/>
    <dgm:cxn modelId="{42FB5F6F-237D-47C6-968E-71AB6D96C941}" type="presParOf" srcId="{96AF5206-239D-4332-8ED2-AE1CA2EDE484}" destId="{57E9980E-24A9-4112-8D36-DEA0A24E082D}" srcOrd="6" destOrd="0" presId="urn:microsoft.com/office/officeart/2005/8/layout/radial1#4"/>
    <dgm:cxn modelId="{FAEB874C-9BA5-4308-9DE3-04293BA19D09}" type="presParOf" srcId="{96AF5206-239D-4332-8ED2-AE1CA2EDE484}" destId="{1C994FEB-F2EE-4B57-A63A-D17AD0D64788}" srcOrd="7" destOrd="0" presId="urn:microsoft.com/office/officeart/2005/8/layout/radial1#4"/>
    <dgm:cxn modelId="{D6057C61-F6EC-49FD-B175-5AD07FAD3FC5}" type="presParOf" srcId="{1C994FEB-F2EE-4B57-A63A-D17AD0D64788}" destId="{63E17130-A861-4F1B-B7E2-2EAB8BBC4285}" srcOrd="0" destOrd="0" presId="urn:microsoft.com/office/officeart/2005/8/layout/radial1#4"/>
    <dgm:cxn modelId="{B9FC0B20-091F-47DD-BB10-4B5475ECBC24}" type="presParOf" srcId="{96AF5206-239D-4332-8ED2-AE1CA2EDE484}" destId="{4B11B05E-2ED1-4096-8DEC-49D35ABEF271}" srcOrd="8" destOrd="0" presId="urn:microsoft.com/office/officeart/2005/8/layout/radial1#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17349D8-AC52-43F8-95BB-0AB043C536D0}" type="doc">
      <dgm:prSet loTypeId="urn:microsoft.com/office/officeart/2005/8/layout/radial4#4" loCatId="relationship" qsTypeId="urn:microsoft.com/office/officeart/2005/8/quickstyle/simple1#5" qsCatId="simple" csTypeId="urn:microsoft.com/office/officeart/2005/8/colors/accent2_3#4" csCatId="accent2" phldr="1"/>
      <dgm:spPr/>
      <dgm:t>
        <a:bodyPr/>
        <a:lstStyle/>
        <a:p>
          <a:endParaRPr lang="zh-CN" altLang="en-US"/>
        </a:p>
      </dgm:t>
    </dgm:pt>
    <dgm:pt modelId="{25AD0862-4217-486A-A2FE-CD240014DB33}">
      <dgm:prSet phldrT="[文本]" custT="1"/>
      <dgm:spPr/>
      <dgm:t>
        <a:bodyPr/>
        <a:lstStyle/>
        <a:p>
          <a:r>
            <a:rPr lang="zh-CN" altLang="en-US" sz="1800" dirty="0" smtClean="0"/>
            <a:t>信任中心劣势</a:t>
          </a:r>
          <a:endParaRPr lang="zh-CN" altLang="en-US" sz="1800" dirty="0"/>
        </a:p>
      </dgm:t>
    </dgm:pt>
    <dgm:pt modelId="{948AED7F-3E85-4171-819C-427AF5F8C6E2}" type="parTrans" cxnId="{5BDCEF0E-5252-47E5-8DF3-0576BA38CB4F}">
      <dgm:prSet/>
      <dgm:spPr/>
      <dgm:t>
        <a:bodyPr/>
        <a:lstStyle/>
        <a:p>
          <a:endParaRPr lang="zh-CN" altLang="en-US"/>
        </a:p>
      </dgm:t>
    </dgm:pt>
    <dgm:pt modelId="{C8E87E0C-CC07-4830-A1BC-BF240B1B18CD}" type="sibTrans" cxnId="{5BDCEF0E-5252-47E5-8DF3-0576BA38CB4F}">
      <dgm:prSet/>
      <dgm:spPr/>
      <dgm:t>
        <a:bodyPr/>
        <a:lstStyle/>
        <a:p>
          <a:endParaRPr lang="zh-CN" altLang="en-US"/>
        </a:p>
      </dgm:t>
    </dgm:pt>
    <dgm:pt modelId="{5F4042CB-5945-4146-9C7A-AC360ED8D98E}">
      <dgm:prSet phldrT="[文本]" custT="1"/>
      <dgm:spPr/>
      <dgm:t>
        <a:bodyPr/>
        <a:lstStyle/>
        <a:p>
          <a:r>
            <a:rPr lang="zh-CN" altLang="en-US" sz="1800" dirty="0" smtClean="0"/>
            <a:t>过度集中</a:t>
          </a:r>
          <a:endParaRPr lang="zh-CN" altLang="en-US" sz="1800" dirty="0"/>
        </a:p>
      </dgm:t>
    </dgm:pt>
    <dgm:pt modelId="{055EA2DC-8B02-4E93-8191-35053D915A23}" type="parTrans" cxnId="{B1981724-89FB-4DD5-B197-F689F7BF8187}">
      <dgm:prSet/>
      <dgm:spPr/>
      <dgm:t>
        <a:bodyPr/>
        <a:lstStyle/>
        <a:p>
          <a:endParaRPr lang="zh-CN" altLang="en-US"/>
        </a:p>
      </dgm:t>
    </dgm:pt>
    <dgm:pt modelId="{4D07592D-8442-4162-A188-C5EA6D227241}" type="sibTrans" cxnId="{B1981724-89FB-4DD5-B197-F689F7BF8187}">
      <dgm:prSet/>
      <dgm:spPr/>
      <dgm:t>
        <a:bodyPr/>
        <a:lstStyle/>
        <a:p>
          <a:endParaRPr lang="zh-CN" altLang="en-US"/>
        </a:p>
      </dgm:t>
    </dgm:pt>
    <dgm:pt modelId="{EDF1553B-AEB3-4719-A209-8BDBBFF4AA3E}">
      <dgm:prSet phldrT="[文本]" custT="1"/>
      <dgm:spPr/>
      <dgm:t>
        <a:bodyPr/>
        <a:lstStyle/>
        <a:p>
          <a:r>
            <a:rPr lang="zh-CN" altLang="en-US" sz="1800" dirty="0" smtClean="0"/>
            <a:t>信任中心不可信</a:t>
          </a:r>
          <a:endParaRPr lang="zh-CN" altLang="en-US" sz="1800" dirty="0"/>
        </a:p>
      </dgm:t>
    </dgm:pt>
    <dgm:pt modelId="{2BEF276F-0C8F-4CD0-8377-C99D9084A1C2}" type="parTrans" cxnId="{8CACBED3-AA7D-410D-AD73-CA856C9C4FCC}">
      <dgm:prSet/>
      <dgm:spPr/>
      <dgm:t>
        <a:bodyPr/>
        <a:lstStyle/>
        <a:p>
          <a:endParaRPr lang="zh-CN" altLang="en-US"/>
        </a:p>
      </dgm:t>
    </dgm:pt>
    <dgm:pt modelId="{72048049-43DD-44BD-8E67-EA3F1FA9C7CF}" type="sibTrans" cxnId="{8CACBED3-AA7D-410D-AD73-CA856C9C4FCC}">
      <dgm:prSet/>
      <dgm:spPr/>
      <dgm:t>
        <a:bodyPr/>
        <a:lstStyle/>
        <a:p>
          <a:endParaRPr lang="zh-CN" altLang="en-US"/>
        </a:p>
      </dgm:t>
    </dgm:pt>
    <dgm:pt modelId="{E3C5E0E4-73B0-4DEE-9AE1-77ED1E3C497D}">
      <dgm:prSet phldrT="[文本]" custT="1"/>
      <dgm:spPr/>
      <dgm:t>
        <a:bodyPr/>
        <a:lstStyle/>
        <a:p>
          <a:r>
            <a:rPr lang="zh-CN" altLang="en-US" sz="1800" dirty="0" smtClean="0"/>
            <a:t>增加交易成本</a:t>
          </a:r>
          <a:endParaRPr lang="zh-CN" altLang="en-US" sz="1800" dirty="0"/>
        </a:p>
      </dgm:t>
    </dgm:pt>
    <dgm:pt modelId="{C4E1A043-09F3-4F4E-9EE5-8CE910326918}" type="parTrans" cxnId="{915291EA-2812-46F0-843E-DA35B6B1D118}">
      <dgm:prSet/>
      <dgm:spPr/>
      <dgm:t>
        <a:bodyPr/>
        <a:lstStyle/>
        <a:p>
          <a:endParaRPr lang="zh-CN" altLang="en-US"/>
        </a:p>
      </dgm:t>
    </dgm:pt>
    <dgm:pt modelId="{88EEBCA9-7C75-48CD-9C16-F632D3E0ED76}" type="sibTrans" cxnId="{915291EA-2812-46F0-843E-DA35B6B1D118}">
      <dgm:prSet/>
      <dgm:spPr/>
      <dgm:t>
        <a:bodyPr/>
        <a:lstStyle/>
        <a:p>
          <a:endParaRPr lang="zh-CN" altLang="en-US"/>
        </a:p>
      </dgm:t>
    </dgm:pt>
    <dgm:pt modelId="{EA1085ED-75DF-42EC-8861-66A130E4EDF8}">
      <dgm:prSet phldrT="[文本]"/>
      <dgm:spPr/>
      <dgm:t>
        <a:bodyPr/>
        <a:lstStyle/>
        <a:p>
          <a:r>
            <a:rPr lang="en-US" altLang="zh-CN" dirty="0" smtClean="0"/>
            <a:t>……</a:t>
          </a:r>
          <a:endParaRPr lang="zh-CN" altLang="en-US" dirty="0"/>
        </a:p>
      </dgm:t>
    </dgm:pt>
    <dgm:pt modelId="{F5F5AD6C-D68E-4851-801C-EC1822EB105D}" type="parTrans" cxnId="{32D9A6FB-3A68-4079-AA8B-EEA2C0C33FE6}">
      <dgm:prSet/>
      <dgm:spPr/>
      <dgm:t>
        <a:bodyPr/>
        <a:lstStyle/>
        <a:p>
          <a:endParaRPr lang="zh-CN" altLang="en-US"/>
        </a:p>
      </dgm:t>
    </dgm:pt>
    <dgm:pt modelId="{D9E25B6D-805F-4B14-B356-59CD3F5375A8}" type="sibTrans" cxnId="{32D9A6FB-3A68-4079-AA8B-EEA2C0C33FE6}">
      <dgm:prSet/>
      <dgm:spPr/>
      <dgm:t>
        <a:bodyPr/>
        <a:lstStyle/>
        <a:p>
          <a:endParaRPr lang="zh-CN" altLang="en-US"/>
        </a:p>
      </dgm:t>
    </dgm:pt>
    <dgm:pt modelId="{FCFB4F88-E4D1-459E-B385-753417F6EF0A}" type="pres">
      <dgm:prSet presAssocID="{E17349D8-AC52-43F8-95BB-0AB043C536D0}" presName="cycle" presStyleCnt="0">
        <dgm:presLayoutVars>
          <dgm:chMax val="1"/>
          <dgm:dir/>
          <dgm:animLvl val="ctr"/>
          <dgm:resizeHandles val="exact"/>
        </dgm:presLayoutVars>
      </dgm:prSet>
      <dgm:spPr/>
      <dgm:t>
        <a:bodyPr/>
        <a:lstStyle/>
        <a:p>
          <a:endParaRPr lang="zh-CN" altLang="en-US"/>
        </a:p>
      </dgm:t>
    </dgm:pt>
    <dgm:pt modelId="{731A762C-1C69-4D73-90AA-E3441316E327}" type="pres">
      <dgm:prSet presAssocID="{25AD0862-4217-486A-A2FE-CD240014DB33}" presName="centerShape" presStyleLbl="node0" presStyleIdx="0" presStyleCnt="1" custScaleX="87662" custScaleY="87662"/>
      <dgm:spPr/>
      <dgm:t>
        <a:bodyPr/>
        <a:lstStyle/>
        <a:p>
          <a:endParaRPr lang="zh-CN" altLang="en-US"/>
        </a:p>
      </dgm:t>
    </dgm:pt>
    <dgm:pt modelId="{A930BB05-A473-46CC-B8C4-EBBCB9530B95}" type="pres">
      <dgm:prSet presAssocID="{055EA2DC-8B02-4E93-8191-35053D915A23}" presName="parTrans" presStyleLbl="bgSibTrans2D1" presStyleIdx="0" presStyleCnt="4"/>
      <dgm:spPr/>
      <dgm:t>
        <a:bodyPr/>
        <a:lstStyle/>
        <a:p>
          <a:endParaRPr lang="zh-CN" altLang="en-US"/>
        </a:p>
      </dgm:t>
    </dgm:pt>
    <dgm:pt modelId="{C4F50AA8-04D1-4139-9B42-725493C49865}" type="pres">
      <dgm:prSet presAssocID="{5F4042CB-5945-4146-9C7A-AC360ED8D98E}" presName="node" presStyleLbl="node1" presStyleIdx="0" presStyleCnt="4" custScaleY="41584" custRadScaleRad="111636" custRadScaleInc="-22139">
        <dgm:presLayoutVars>
          <dgm:bulletEnabled val="1"/>
        </dgm:presLayoutVars>
      </dgm:prSet>
      <dgm:spPr/>
      <dgm:t>
        <a:bodyPr/>
        <a:lstStyle/>
        <a:p>
          <a:endParaRPr lang="zh-CN" altLang="en-US"/>
        </a:p>
      </dgm:t>
    </dgm:pt>
    <dgm:pt modelId="{AE6A5984-2F39-438C-A51C-CFB1DA1CA8C5}" type="pres">
      <dgm:prSet presAssocID="{2BEF276F-0C8F-4CD0-8377-C99D9084A1C2}" presName="parTrans" presStyleLbl="bgSibTrans2D1" presStyleIdx="1" presStyleCnt="4"/>
      <dgm:spPr/>
      <dgm:t>
        <a:bodyPr/>
        <a:lstStyle/>
        <a:p>
          <a:endParaRPr lang="zh-CN" altLang="en-US"/>
        </a:p>
      </dgm:t>
    </dgm:pt>
    <dgm:pt modelId="{9541DD55-929F-4E82-9344-1A0556203752}" type="pres">
      <dgm:prSet presAssocID="{EDF1553B-AEB3-4719-A209-8BDBBFF4AA3E}" presName="node" presStyleLbl="node1" presStyleIdx="1" presStyleCnt="4" custScaleX="158998" custScaleY="44312" custRadScaleRad="103712" custRadScaleInc="-41280">
        <dgm:presLayoutVars>
          <dgm:bulletEnabled val="1"/>
        </dgm:presLayoutVars>
      </dgm:prSet>
      <dgm:spPr/>
      <dgm:t>
        <a:bodyPr/>
        <a:lstStyle/>
        <a:p>
          <a:endParaRPr lang="zh-CN" altLang="en-US"/>
        </a:p>
      </dgm:t>
    </dgm:pt>
    <dgm:pt modelId="{6F46A592-E007-4AB9-B674-EC74FDBAE393}" type="pres">
      <dgm:prSet presAssocID="{C4E1A043-09F3-4F4E-9EE5-8CE910326918}" presName="parTrans" presStyleLbl="bgSibTrans2D1" presStyleIdx="2" presStyleCnt="4" custScaleX="94186" custLinFactNeighborX="4134" custLinFactNeighborY="23777"/>
      <dgm:spPr/>
      <dgm:t>
        <a:bodyPr/>
        <a:lstStyle/>
        <a:p>
          <a:endParaRPr lang="zh-CN" altLang="en-US"/>
        </a:p>
      </dgm:t>
    </dgm:pt>
    <dgm:pt modelId="{8C8A23AB-0C34-45E1-AF4E-A09157CE6096}" type="pres">
      <dgm:prSet presAssocID="{E3C5E0E4-73B0-4DEE-9AE1-77ED1E3C497D}" presName="node" presStyleLbl="node1" presStyleIdx="2" presStyleCnt="4" custScaleX="139304" custScaleY="39776" custRadScaleRad="97367" custRadScaleInc="32647">
        <dgm:presLayoutVars>
          <dgm:bulletEnabled val="1"/>
        </dgm:presLayoutVars>
      </dgm:prSet>
      <dgm:spPr/>
      <dgm:t>
        <a:bodyPr/>
        <a:lstStyle/>
        <a:p>
          <a:endParaRPr lang="zh-CN" altLang="en-US"/>
        </a:p>
      </dgm:t>
    </dgm:pt>
    <dgm:pt modelId="{4A99F819-E60B-4F22-8726-58D8EEC4A1C1}" type="pres">
      <dgm:prSet presAssocID="{F5F5AD6C-D68E-4851-801C-EC1822EB105D}" presName="parTrans" presStyleLbl="bgSibTrans2D1" presStyleIdx="3" presStyleCnt="4" custAng="204229"/>
      <dgm:spPr/>
      <dgm:t>
        <a:bodyPr/>
        <a:lstStyle/>
        <a:p>
          <a:endParaRPr lang="zh-CN" altLang="en-US"/>
        </a:p>
      </dgm:t>
    </dgm:pt>
    <dgm:pt modelId="{E6190F55-8D10-41FB-99C8-829CA6142D36}" type="pres">
      <dgm:prSet presAssocID="{EA1085ED-75DF-42EC-8861-66A130E4EDF8}" presName="node" presStyleLbl="node1" presStyleIdx="3" presStyleCnt="4" custScaleX="59651" custScaleY="38446" custRadScaleRad="108799" custRadScaleInc="26135">
        <dgm:presLayoutVars>
          <dgm:bulletEnabled val="1"/>
        </dgm:presLayoutVars>
      </dgm:prSet>
      <dgm:spPr/>
      <dgm:t>
        <a:bodyPr/>
        <a:lstStyle/>
        <a:p>
          <a:endParaRPr lang="zh-CN" altLang="en-US"/>
        </a:p>
      </dgm:t>
    </dgm:pt>
  </dgm:ptLst>
  <dgm:cxnLst>
    <dgm:cxn modelId="{32D9A6FB-3A68-4079-AA8B-EEA2C0C33FE6}" srcId="{25AD0862-4217-486A-A2FE-CD240014DB33}" destId="{EA1085ED-75DF-42EC-8861-66A130E4EDF8}" srcOrd="3" destOrd="0" parTransId="{F5F5AD6C-D68E-4851-801C-EC1822EB105D}" sibTransId="{D9E25B6D-805F-4B14-B356-59CD3F5375A8}"/>
    <dgm:cxn modelId="{8CACBED3-AA7D-410D-AD73-CA856C9C4FCC}" srcId="{25AD0862-4217-486A-A2FE-CD240014DB33}" destId="{EDF1553B-AEB3-4719-A209-8BDBBFF4AA3E}" srcOrd="1" destOrd="0" parTransId="{2BEF276F-0C8F-4CD0-8377-C99D9084A1C2}" sibTransId="{72048049-43DD-44BD-8E67-EA3F1FA9C7CF}"/>
    <dgm:cxn modelId="{2D70E477-B9FB-45A0-98A3-277D5A84635F}" type="presOf" srcId="{EDF1553B-AEB3-4719-A209-8BDBBFF4AA3E}" destId="{9541DD55-929F-4E82-9344-1A0556203752}" srcOrd="0" destOrd="0" presId="urn:microsoft.com/office/officeart/2005/8/layout/radial4#4"/>
    <dgm:cxn modelId="{C321B627-0399-439B-A0D2-00D6F999BB8E}" type="presOf" srcId="{EA1085ED-75DF-42EC-8861-66A130E4EDF8}" destId="{E6190F55-8D10-41FB-99C8-829CA6142D36}" srcOrd="0" destOrd="0" presId="urn:microsoft.com/office/officeart/2005/8/layout/radial4#4"/>
    <dgm:cxn modelId="{6C0B5131-7DE2-4C37-87B8-B69191FD173B}" type="presOf" srcId="{2BEF276F-0C8F-4CD0-8377-C99D9084A1C2}" destId="{AE6A5984-2F39-438C-A51C-CFB1DA1CA8C5}" srcOrd="0" destOrd="0" presId="urn:microsoft.com/office/officeart/2005/8/layout/radial4#4"/>
    <dgm:cxn modelId="{68B3239D-B419-44DA-807E-869E26371D1D}" type="presOf" srcId="{5F4042CB-5945-4146-9C7A-AC360ED8D98E}" destId="{C4F50AA8-04D1-4139-9B42-725493C49865}" srcOrd="0" destOrd="0" presId="urn:microsoft.com/office/officeart/2005/8/layout/radial4#4"/>
    <dgm:cxn modelId="{915291EA-2812-46F0-843E-DA35B6B1D118}" srcId="{25AD0862-4217-486A-A2FE-CD240014DB33}" destId="{E3C5E0E4-73B0-4DEE-9AE1-77ED1E3C497D}" srcOrd="2" destOrd="0" parTransId="{C4E1A043-09F3-4F4E-9EE5-8CE910326918}" sibTransId="{88EEBCA9-7C75-48CD-9C16-F632D3E0ED76}"/>
    <dgm:cxn modelId="{F1AF4CEB-1590-4B5E-856D-75F446207BFB}" type="presOf" srcId="{055EA2DC-8B02-4E93-8191-35053D915A23}" destId="{A930BB05-A473-46CC-B8C4-EBBCB9530B95}" srcOrd="0" destOrd="0" presId="urn:microsoft.com/office/officeart/2005/8/layout/radial4#4"/>
    <dgm:cxn modelId="{FF145A5E-E746-405E-A3C7-9EB40CCF1213}" type="presOf" srcId="{C4E1A043-09F3-4F4E-9EE5-8CE910326918}" destId="{6F46A592-E007-4AB9-B674-EC74FDBAE393}" srcOrd="0" destOrd="0" presId="urn:microsoft.com/office/officeart/2005/8/layout/radial4#4"/>
    <dgm:cxn modelId="{7D379699-B33C-46FC-80E4-ED0BBCDA910B}" type="presOf" srcId="{E3C5E0E4-73B0-4DEE-9AE1-77ED1E3C497D}" destId="{8C8A23AB-0C34-45E1-AF4E-A09157CE6096}" srcOrd="0" destOrd="0" presId="urn:microsoft.com/office/officeart/2005/8/layout/radial4#4"/>
    <dgm:cxn modelId="{61D6D4BF-07CC-4163-A2B4-1DA7AEE22BF9}" type="presOf" srcId="{E17349D8-AC52-43F8-95BB-0AB043C536D0}" destId="{FCFB4F88-E4D1-459E-B385-753417F6EF0A}" srcOrd="0" destOrd="0" presId="urn:microsoft.com/office/officeart/2005/8/layout/radial4#4"/>
    <dgm:cxn modelId="{5BDCEF0E-5252-47E5-8DF3-0576BA38CB4F}" srcId="{E17349D8-AC52-43F8-95BB-0AB043C536D0}" destId="{25AD0862-4217-486A-A2FE-CD240014DB33}" srcOrd="0" destOrd="0" parTransId="{948AED7F-3E85-4171-819C-427AF5F8C6E2}" sibTransId="{C8E87E0C-CC07-4830-A1BC-BF240B1B18CD}"/>
    <dgm:cxn modelId="{EB7DEE80-DE31-405F-BB86-E36F4F13E2BF}" type="presOf" srcId="{F5F5AD6C-D68E-4851-801C-EC1822EB105D}" destId="{4A99F819-E60B-4F22-8726-58D8EEC4A1C1}" srcOrd="0" destOrd="0" presId="urn:microsoft.com/office/officeart/2005/8/layout/radial4#4"/>
    <dgm:cxn modelId="{1908D1C2-7A41-4B48-99F5-292F94D2C977}" type="presOf" srcId="{25AD0862-4217-486A-A2FE-CD240014DB33}" destId="{731A762C-1C69-4D73-90AA-E3441316E327}" srcOrd="0" destOrd="0" presId="urn:microsoft.com/office/officeart/2005/8/layout/radial4#4"/>
    <dgm:cxn modelId="{B1981724-89FB-4DD5-B197-F689F7BF8187}" srcId="{25AD0862-4217-486A-A2FE-CD240014DB33}" destId="{5F4042CB-5945-4146-9C7A-AC360ED8D98E}" srcOrd="0" destOrd="0" parTransId="{055EA2DC-8B02-4E93-8191-35053D915A23}" sibTransId="{4D07592D-8442-4162-A188-C5EA6D227241}"/>
    <dgm:cxn modelId="{D17628D3-B48C-4B48-8232-F7E8E6BFFD09}" type="presParOf" srcId="{FCFB4F88-E4D1-459E-B385-753417F6EF0A}" destId="{731A762C-1C69-4D73-90AA-E3441316E327}" srcOrd="0" destOrd="0" presId="urn:microsoft.com/office/officeart/2005/8/layout/radial4#4"/>
    <dgm:cxn modelId="{5ED64C8E-214A-4ADF-BC7E-57D5D5E864CF}" type="presParOf" srcId="{FCFB4F88-E4D1-459E-B385-753417F6EF0A}" destId="{A930BB05-A473-46CC-B8C4-EBBCB9530B95}" srcOrd="1" destOrd="0" presId="urn:microsoft.com/office/officeart/2005/8/layout/radial4#4"/>
    <dgm:cxn modelId="{3995D454-9533-4D4C-8D9B-67735388679C}" type="presParOf" srcId="{FCFB4F88-E4D1-459E-B385-753417F6EF0A}" destId="{C4F50AA8-04D1-4139-9B42-725493C49865}" srcOrd="2" destOrd="0" presId="urn:microsoft.com/office/officeart/2005/8/layout/radial4#4"/>
    <dgm:cxn modelId="{B9B1470A-009D-4D3B-9F4C-5731455CA10B}" type="presParOf" srcId="{FCFB4F88-E4D1-459E-B385-753417F6EF0A}" destId="{AE6A5984-2F39-438C-A51C-CFB1DA1CA8C5}" srcOrd="3" destOrd="0" presId="urn:microsoft.com/office/officeart/2005/8/layout/radial4#4"/>
    <dgm:cxn modelId="{E016D65B-336B-4137-96F3-636E996DC7F9}" type="presParOf" srcId="{FCFB4F88-E4D1-459E-B385-753417F6EF0A}" destId="{9541DD55-929F-4E82-9344-1A0556203752}" srcOrd="4" destOrd="0" presId="urn:microsoft.com/office/officeart/2005/8/layout/radial4#4"/>
    <dgm:cxn modelId="{515ED74C-0539-4E98-81FF-EB18D4701C86}" type="presParOf" srcId="{FCFB4F88-E4D1-459E-B385-753417F6EF0A}" destId="{6F46A592-E007-4AB9-B674-EC74FDBAE393}" srcOrd="5" destOrd="0" presId="urn:microsoft.com/office/officeart/2005/8/layout/radial4#4"/>
    <dgm:cxn modelId="{A91424A4-71E4-4326-9F64-22931C8E470A}" type="presParOf" srcId="{FCFB4F88-E4D1-459E-B385-753417F6EF0A}" destId="{8C8A23AB-0C34-45E1-AF4E-A09157CE6096}" srcOrd="6" destOrd="0" presId="urn:microsoft.com/office/officeart/2005/8/layout/radial4#4"/>
    <dgm:cxn modelId="{090CC67B-2C87-4B00-AC1B-1CF987D39E84}" type="presParOf" srcId="{FCFB4F88-E4D1-459E-B385-753417F6EF0A}" destId="{4A99F819-E60B-4F22-8726-58D8EEC4A1C1}" srcOrd="7" destOrd="0" presId="urn:microsoft.com/office/officeart/2005/8/layout/radial4#4"/>
    <dgm:cxn modelId="{34EE425F-1510-4E5E-A471-1F44CACECF57}" type="presParOf" srcId="{FCFB4F88-E4D1-459E-B385-753417F6EF0A}" destId="{E6190F55-8D10-41FB-99C8-829CA6142D36}" srcOrd="8" destOrd="0" presId="urn:microsoft.com/office/officeart/2005/8/layout/radial4#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3025F0-2B4D-487D-BC70-1DCDFF182896}" type="doc">
      <dgm:prSet loTypeId="urn:microsoft.com/office/officeart/2008/layout/VerticalCurvedList#2" loCatId="list" qsTypeId="urn:microsoft.com/office/officeart/2005/8/quickstyle/simple1#6" qsCatId="simple" csTypeId="urn:microsoft.com/office/officeart/2005/8/colors/colorful5#1" csCatId="colorful" phldr="1"/>
      <dgm:spPr/>
      <dgm:t>
        <a:bodyPr/>
        <a:lstStyle/>
        <a:p>
          <a:endParaRPr lang="zh-CN" altLang="en-US"/>
        </a:p>
      </dgm:t>
    </dgm:pt>
    <dgm:pt modelId="{6491C325-49DC-4B25-88BA-FBD5A1C03EBB}">
      <dgm:prSet custT="1"/>
      <dgm:spPr/>
      <dgm:t>
        <a:bodyPr/>
        <a:lstStyle/>
        <a:p>
          <a:pPr rtl="0"/>
          <a:r>
            <a:rPr lang="zh-CN" altLang="en-US" sz="1600" dirty="0" smtClean="0">
              <a:solidFill>
                <a:schemeClr val="tx1"/>
              </a:solidFill>
              <a:latin typeface="等线 Light" panose="02010600030101010101" pitchFamily="2" charset="-122"/>
              <a:ea typeface="等线 Light" panose="02010600030101010101" pitchFamily="2" charset="-122"/>
            </a:rPr>
            <a:t>每个全节点依据综合标准对每个交易进行独立验证 ；</a:t>
          </a:r>
          <a:endParaRPr lang="zh-CN" altLang="en-US" sz="1600" dirty="0">
            <a:solidFill>
              <a:schemeClr val="tx1"/>
            </a:solidFill>
            <a:latin typeface="等线 Light" panose="02010600030101010101" pitchFamily="2" charset="-122"/>
            <a:ea typeface="等线 Light" panose="02010600030101010101" pitchFamily="2" charset="-122"/>
          </a:endParaRPr>
        </a:p>
      </dgm:t>
    </dgm:pt>
    <dgm:pt modelId="{CC3D23FF-7006-468F-B277-FBBF1AA0A53A}" type="parTrans" cxnId="{FD4635F2-E376-464F-B8DE-BB04317214D2}">
      <dgm:prSet/>
      <dgm:spPr/>
      <dgm:t>
        <a:bodyPr/>
        <a:lstStyle/>
        <a:p>
          <a:endParaRPr lang="zh-CN" altLang="en-US" sz="2400">
            <a:solidFill>
              <a:schemeClr val="tx1"/>
            </a:solidFill>
            <a:latin typeface="等线 Light" panose="02010600030101010101" pitchFamily="2" charset="-122"/>
            <a:ea typeface="等线 Light" panose="02010600030101010101" pitchFamily="2" charset="-122"/>
          </a:endParaRPr>
        </a:p>
      </dgm:t>
    </dgm:pt>
    <dgm:pt modelId="{665B2340-22B4-4A14-AB4B-3DE6E7508212}" type="sibTrans" cxnId="{FD4635F2-E376-464F-B8DE-BB04317214D2}">
      <dgm:prSet/>
      <dgm:spPr/>
      <dgm:t>
        <a:bodyPr/>
        <a:lstStyle/>
        <a:p>
          <a:endParaRPr lang="zh-CN" altLang="en-US" sz="2400">
            <a:solidFill>
              <a:schemeClr val="tx1"/>
            </a:solidFill>
            <a:latin typeface="等线 Light" panose="02010600030101010101" pitchFamily="2" charset="-122"/>
            <a:ea typeface="等线 Light" panose="02010600030101010101" pitchFamily="2" charset="-122"/>
          </a:endParaRPr>
        </a:p>
      </dgm:t>
    </dgm:pt>
    <dgm:pt modelId="{FC35D2F6-1869-49F8-B212-E9AE9A0C0306}">
      <dgm:prSet custT="1"/>
      <dgm:spPr/>
      <dgm:t>
        <a:bodyPr/>
        <a:lstStyle/>
        <a:p>
          <a:pPr rtl="0"/>
          <a:r>
            <a:rPr lang="zh-CN" altLang="en-US" sz="1600" smtClean="0">
              <a:solidFill>
                <a:schemeClr val="tx1"/>
              </a:solidFill>
              <a:latin typeface="等线 Light" panose="02010600030101010101" pitchFamily="2" charset="-122"/>
              <a:ea typeface="等线 Light" panose="02010600030101010101" pitchFamily="2" charset="-122"/>
            </a:rPr>
            <a:t>通过完成工作量证明算法的验算，挖矿节点将交易记录独立打包进新区块； </a:t>
          </a:r>
          <a:endParaRPr lang="zh-CN" altLang="en-US" sz="1600">
            <a:solidFill>
              <a:schemeClr val="tx1"/>
            </a:solidFill>
            <a:latin typeface="等线 Light" panose="02010600030101010101" pitchFamily="2" charset="-122"/>
            <a:ea typeface="等线 Light" panose="02010600030101010101" pitchFamily="2" charset="-122"/>
          </a:endParaRPr>
        </a:p>
      </dgm:t>
    </dgm:pt>
    <dgm:pt modelId="{5E8AF590-D59E-4197-B1A7-1C9BADC81178}" type="parTrans" cxnId="{EBBA232D-0360-4C71-980B-EC9A820D3948}">
      <dgm:prSet/>
      <dgm:spPr/>
      <dgm:t>
        <a:bodyPr/>
        <a:lstStyle/>
        <a:p>
          <a:endParaRPr lang="zh-CN" altLang="en-US" sz="2400">
            <a:solidFill>
              <a:schemeClr val="tx1"/>
            </a:solidFill>
            <a:latin typeface="等线 Light" panose="02010600030101010101" pitchFamily="2" charset="-122"/>
            <a:ea typeface="等线 Light" panose="02010600030101010101" pitchFamily="2" charset="-122"/>
          </a:endParaRPr>
        </a:p>
      </dgm:t>
    </dgm:pt>
    <dgm:pt modelId="{80B6D33B-D8E5-4CD1-856F-1EBACB969655}" type="sibTrans" cxnId="{EBBA232D-0360-4C71-980B-EC9A820D3948}">
      <dgm:prSet/>
      <dgm:spPr/>
      <dgm:t>
        <a:bodyPr/>
        <a:lstStyle/>
        <a:p>
          <a:endParaRPr lang="zh-CN" altLang="en-US" sz="2400">
            <a:solidFill>
              <a:schemeClr val="tx1"/>
            </a:solidFill>
            <a:latin typeface="等线 Light" panose="02010600030101010101" pitchFamily="2" charset="-122"/>
            <a:ea typeface="等线 Light" panose="02010600030101010101" pitchFamily="2" charset="-122"/>
          </a:endParaRPr>
        </a:p>
      </dgm:t>
    </dgm:pt>
    <dgm:pt modelId="{C6E7B307-D0B3-46D5-9017-66ACC5742101}">
      <dgm:prSet custT="1"/>
      <dgm:spPr/>
      <dgm:t>
        <a:bodyPr/>
        <a:lstStyle/>
        <a:p>
          <a:pPr rtl="0"/>
          <a:r>
            <a:rPr lang="zh-CN" altLang="en-US" sz="1600" smtClean="0">
              <a:solidFill>
                <a:schemeClr val="tx1"/>
              </a:solidFill>
              <a:latin typeface="等线 Light" panose="02010600030101010101" pitchFamily="2" charset="-122"/>
              <a:ea typeface="等线 Light" panose="02010600030101010101" pitchFamily="2" charset="-122"/>
            </a:rPr>
            <a:t>每个节点独立的对新区块进行校验并组装进区块链； </a:t>
          </a:r>
          <a:endParaRPr lang="zh-CN" altLang="en-US" sz="1600">
            <a:solidFill>
              <a:schemeClr val="tx1"/>
            </a:solidFill>
            <a:latin typeface="等线 Light" panose="02010600030101010101" pitchFamily="2" charset="-122"/>
            <a:ea typeface="等线 Light" panose="02010600030101010101" pitchFamily="2" charset="-122"/>
          </a:endParaRPr>
        </a:p>
      </dgm:t>
    </dgm:pt>
    <dgm:pt modelId="{5654958B-71B9-4DC0-84D7-864DCE15A856}" type="parTrans" cxnId="{8F45E074-3E95-4B93-8764-CF41EF800576}">
      <dgm:prSet/>
      <dgm:spPr/>
      <dgm:t>
        <a:bodyPr/>
        <a:lstStyle/>
        <a:p>
          <a:endParaRPr lang="zh-CN" altLang="en-US" sz="2400">
            <a:solidFill>
              <a:schemeClr val="tx1"/>
            </a:solidFill>
            <a:latin typeface="等线 Light" panose="02010600030101010101" pitchFamily="2" charset="-122"/>
            <a:ea typeface="等线 Light" panose="02010600030101010101" pitchFamily="2" charset="-122"/>
          </a:endParaRPr>
        </a:p>
      </dgm:t>
    </dgm:pt>
    <dgm:pt modelId="{EE710E07-68F0-4899-8D27-A7E45E4EE5FE}" type="sibTrans" cxnId="{8F45E074-3E95-4B93-8764-CF41EF800576}">
      <dgm:prSet/>
      <dgm:spPr/>
      <dgm:t>
        <a:bodyPr/>
        <a:lstStyle/>
        <a:p>
          <a:endParaRPr lang="zh-CN" altLang="en-US" sz="2400">
            <a:solidFill>
              <a:schemeClr val="tx1"/>
            </a:solidFill>
            <a:latin typeface="等线 Light" panose="02010600030101010101" pitchFamily="2" charset="-122"/>
            <a:ea typeface="等线 Light" panose="02010600030101010101" pitchFamily="2" charset="-122"/>
          </a:endParaRPr>
        </a:p>
      </dgm:t>
    </dgm:pt>
    <dgm:pt modelId="{0AC21FA1-06C3-4148-A1B5-B9A64D323633}">
      <dgm:prSet custT="1"/>
      <dgm:spPr/>
      <dgm:t>
        <a:bodyPr/>
        <a:lstStyle/>
        <a:p>
          <a:pPr rtl="0"/>
          <a:r>
            <a:rPr lang="zh-CN" altLang="en-US" sz="1600" dirty="0" smtClean="0">
              <a:solidFill>
                <a:schemeClr val="tx1"/>
              </a:solidFill>
              <a:latin typeface="等线 Light" panose="02010600030101010101" pitchFamily="2" charset="-122"/>
              <a:ea typeface="等线 Light" panose="02010600030101010101" pitchFamily="2" charset="-122"/>
            </a:rPr>
            <a:t>每个节点对区块链进行独立选择，在工作量证明机制下选择最长的区块链。</a:t>
          </a:r>
          <a:endParaRPr lang="zh-CN" altLang="en-US" sz="1600" dirty="0">
            <a:solidFill>
              <a:schemeClr val="tx1"/>
            </a:solidFill>
            <a:latin typeface="等线 Light" panose="02010600030101010101" pitchFamily="2" charset="-122"/>
            <a:ea typeface="等线 Light" panose="02010600030101010101" pitchFamily="2" charset="-122"/>
          </a:endParaRPr>
        </a:p>
      </dgm:t>
    </dgm:pt>
    <dgm:pt modelId="{A29136FE-9B6A-4F97-A451-30804874B764}" type="parTrans" cxnId="{30AE9F46-630B-4B89-80AC-F15167614F0F}">
      <dgm:prSet/>
      <dgm:spPr/>
      <dgm:t>
        <a:bodyPr/>
        <a:lstStyle/>
        <a:p>
          <a:endParaRPr lang="zh-CN" altLang="en-US" sz="2400">
            <a:solidFill>
              <a:schemeClr val="tx1"/>
            </a:solidFill>
            <a:latin typeface="等线 Light" panose="02010600030101010101" pitchFamily="2" charset="-122"/>
            <a:ea typeface="等线 Light" panose="02010600030101010101" pitchFamily="2" charset="-122"/>
          </a:endParaRPr>
        </a:p>
      </dgm:t>
    </dgm:pt>
    <dgm:pt modelId="{7CC20F21-959C-4F5E-A66D-B635D230BF72}" type="sibTrans" cxnId="{30AE9F46-630B-4B89-80AC-F15167614F0F}">
      <dgm:prSet/>
      <dgm:spPr/>
      <dgm:t>
        <a:bodyPr/>
        <a:lstStyle/>
        <a:p>
          <a:endParaRPr lang="zh-CN" altLang="en-US" sz="2400">
            <a:solidFill>
              <a:schemeClr val="tx1"/>
            </a:solidFill>
            <a:latin typeface="等线 Light" panose="02010600030101010101" pitchFamily="2" charset="-122"/>
            <a:ea typeface="等线 Light" panose="02010600030101010101" pitchFamily="2" charset="-122"/>
          </a:endParaRPr>
        </a:p>
      </dgm:t>
    </dgm:pt>
    <dgm:pt modelId="{B49C72F3-33ED-4A87-B1DB-8CE3D9BE9903}" type="pres">
      <dgm:prSet presAssocID="{543025F0-2B4D-487D-BC70-1DCDFF182896}" presName="Name0" presStyleCnt="0">
        <dgm:presLayoutVars>
          <dgm:chMax val="7"/>
          <dgm:chPref val="7"/>
          <dgm:dir/>
        </dgm:presLayoutVars>
      </dgm:prSet>
      <dgm:spPr/>
      <dgm:t>
        <a:bodyPr/>
        <a:lstStyle/>
        <a:p>
          <a:endParaRPr lang="zh-CN" altLang="en-US"/>
        </a:p>
      </dgm:t>
    </dgm:pt>
    <dgm:pt modelId="{543A7BF7-18A0-4403-B907-E29092F3D404}" type="pres">
      <dgm:prSet presAssocID="{543025F0-2B4D-487D-BC70-1DCDFF182896}" presName="Name1" presStyleCnt="0"/>
      <dgm:spPr/>
    </dgm:pt>
    <dgm:pt modelId="{3F19CAD9-B5FA-415E-B059-770144D252CA}" type="pres">
      <dgm:prSet presAssocID="{543025F0-2B4D-487D-BC70-1DCDFF182896}" presName="cycle" presStyleCnt="0"/>
      <dgm:spPr/>
    </dgm:pt>
    <dgm:pt modelId="{840F9DBF-0FD9-4212-8F1B-DD4BA3E9FA32}" type="pres">
      <dgm:prSet presAssocID="{543025F0-2B4D-487D-BC70-1DCDFF182896}" presName="srcNode" presStyleLbl="node1" presStyleIdx="0" presStyleCnt="4"/>
      <dgm:spPr/>
    </dgm:pt>
    <dgm:pt modelId="{8EA317EF-BE80-495A-8395-E8F4D15A458F}" type="pres">
      <dgm:prSet presAssocID="{543025F0-2B4D-487D-BC70-1DCDFF182896}" presName="conn" presStyleLbl="parChTrans1D2" presStyleIdx="0" presStyleCnt="1"/>
      <dgm:spPr/>
      <dgm:t>
        <a:bodyPr/>
        <a:lstStyle/>
        <a:p>
          <a:endParaRPr lang="zh-CN" altLang="en-US"/>
        </a:p>
      </dgm:t>
    </dgm:pt>
    <dgm:pt modelId="{65D47E17-95CD-4247-AB67-B5B7A78C704C}" type="pres">
      <dgm:prSet presAssocID="{543025F0-2B4D-487D-BC70-1DCDFF182896}" presName="extraNode" presStyleLbl="node1" presStyleIdx="0" presStyleCnt="4"/>
      <dgm:spPr/>
    </dgm:pt>
    <dgm:pt modelId="{5406D652-9BDD-4F0A-B3DA-AF6852A195E7}" type="pres">
      <dgm:prSet presAssocID="{543025F0-2B4D-487D-BC70-1DCDFF182896}" presName="dstNode" presStyleLbl="node1" presStyleIdx="0" presStyleCnt="4"/>
      <dgm:spPr/>
    </dgm:pt>
    <dgm:pt modelId="{B2BCAE79-5ADC-463B-AC64-AF1F2CA0DC16}" type="pres">
      <dgm:prSet presAssocID="{6491C325-49DC-4B25-88BA-FBD5A1C03EBB}" presName="text_1" presStyleLbl="node1" presStyleIdx="0" presStyleCnt="4">
        <dgm:presLayoutVars>
          <dgm:bulletEnabled val="1"/>
        </dgm:presLayoutVars>
      </dgm:prSet>
      <dgm:spPr/>
      <dgm:t>
        <a:bodyPr/>
        <a:lstStyle/>
        <a:p>
          <a:endParaRPr lang="zh-CN" altLang="en-US"/>
        </a:p>
      </dgm:t>
    </dgm:pt>
    <dgm:pt modelId="{57871FF3-3ECB-441D-9DCC-99E88B8B84CC}" type="pres">
      <dgm:prSet presAssocID="{6491C325-49DC-4B25-88BA-FBD5A1C03EBB}" presName="accent_1" presStyleCnt="0"/>
      <dgm:spPr/>
    </dgm:pt>
    <dgm:pt modelId="{5E8A0F51-09AD-4FD6-8AD2-C13E9CB2AB4E}" type="pres">
      <dgm:prSet presAssocID="{6491C325-49DC-4B25-88BA-FBD5A1C03EBB}" presName="accentRepeatNode" presStyleLbl="solidFgAcc1" presStyleIdx="0" presStyleCnt="4"/>
      <dgm:spPr>
        <a:blipFill rotWithShape="0">
          <a:blip xmlns:r="http://schemas.openxmlformats.org/officeDocument/2006/relationships" r:embed="rId1"/>
          <a:stretch>
            <a:fillRect/>
          </a:stretch>
        </a:blipFill>
      </dgm:spPr>
    </dgm:pt>
    <dgm:pt modelId="{669D9C82-CC5C-4D9F-8B85-950ABA984F91}" type="pres">
      <dgm:prSet presAssocID="{FC35D2F6-1869-49F8-B212-E9AE9A0C0306}" presName="text_2" presStyleLbl="node1" presStyleIdx="1" presStyleCnt="4">
        <dgm:presLayoutVars>
          <dgm:bulletEnabled val="1"/>
        </dgm:presLayoutVars>
      </dgm:prSet>
      <dgm:spPr/>
      <dgm:t>
        <a:bodyPr/>
        <a:lstStyle/>
        <a:p>
          <a:endParaRPr lang="zh-CN" altLang="en-US"/>
        </a:p>
      </dgm:t>
    </dgm:pt>
    <dgm:pt modelId="{7B6276EA-5FC6-44E3-A744-397019F82A91}" type="pres">
      <dgm:prSet presAssocID="{FC35D2F6-1869-49F8-B212-E9AE9A0C0306}" presName="accent_2" presStyleCnt="0"/>
      <dgm:spPr/>
    </dgm:pt>
    <dgm:pt modelId="{C6125F19-BBF8-4998-AC9E-A6C718E6FE88}" type="pres">
      <dgm:prSet presAssocID="{FC35D2F6-1869-49F8-B212-E9AE9A0C0306}" presName="accentRepeatNode" presStyleLbl="solidFgAcc1" presStyleIdx="1" presStyleCnt="4"/>
      <dgm:spPr>
        <a:blipFill rotWithShape="0">
          <a:blip xmlns:r="http://schemas.openxmlformats.org/officeDocument/2006/relationships" r:embed="rId2"/>
          <a:stretch>
            <a:fillRect/>
          </a:stretch>
        </a:blipFill>
      </dgm:spPr>
    </dgm:pt>
    <dgm:pt modelId="{FD175DE9-51AA-4711-B713-B1F5EFAFC78B}" type="pres">
      <dgm:prSet presAssocID="{C6E7B307-D0B3-46D5-9017-66ACC5742101}" presName="text_3" presStyleLbl="node1" presStyleIdx="2" presStyleCnt="4">
        <dgm:presLayoutVars>
          <dgm:bulletEnabled val="1"/>
        </dgm:presLayoutVars>
      </dgm:prSet>
      <dgm:spPr/>
      <dgm:t>
        <a:bodyPr/>
        <a:lstStyle/>
        <a:p>
          <a:endParaRPr lang="zh-CN" altLang="en-US"/>
        </a:p>
      </dgm:t>
    </dgm:pt>
    <dgm:pt modelId="{004EEC0A-7C2A-43D1-A5DE-424248F7AC7C}" type="pres">
      <dgm:prSet presAssocID="{C6E7B307-D0B3-46D5-9017-66ACC5742101}" presName="accent_3" presStyleCnt="0"/>
      <dgm:spPr/>
    </dgm:pt>
    <dgm:pt modelId="{6802CD58-0BFA-45C0-B5AD-B352D882E3EB}" type="pres">
      <dgm:prSet presAssocID="{C6E7B307-D0B3-46D5-9017-66ACC5742101}" presName="accentRepeatNode" presStyleLbl="solidFgAcc1" presStyleIdx="2" presStyleCnt="4"/>
      <dgm:spPr>
        <a:blipFill rotWithShape="0">
          <a:blip xmlns:r="http://schemas.openxmlformats.org/officeDocument/2006/relationships" r:embed="rId3"/>
          <a:stretch>
            <a:fillRect/>
          </a:stretch>
        </a:blipFill>
      </dgm:spPr>
    </dgm:pt>
    <dgm:pt modelId="{B40784A3-D5CE-4023-B296-EC908280E0EA}" type="pres">
      <dgm:prSet presAssocID="{0AC21FA1-06C3-4148-A1B5-B9A64D323633}" presName="text_4" presStyleLbl="node1" presStyleIdx="3" presStyleCnt="4">
        <dgm:presLayoutVars>
          <dgm:bulletEnabled val="1"/>
        </dgm:presLayoutVars>
      </dgm:prSet>
      <dgm:spPr/>
      <dgm:t>
        <a:bodyPr/>
        <a:lstStyle/>
        <a:p>
          <a:endParaRPr lang="zh-CN" altLang="en-US"/>
        </a:p>
      </dgm:t>
    </dgm:pt>
    <dgm:pt modelId="{E30F1AAB-E419-4602-902E-3416ABEC27B5}" type="pres">
      <dgm:prSet presAssocID="{0AC21FA1-06C3-4148-A1B5-B9A64D323633}" presName="accent_4" presStyleCnt="0"/>
      <dgm:spPr/>
    </dgm:pt>
    <dgm:pt modelId="{C7744CA5-F28E-4EC0-9483-7353296F7544}" type="pres">
      <dgm:prSet presAssocID="{0AC21FA1-06C3-4148-A1B5-B9A64D323633}" presName="accentRepeatNode" presStyleLbl="solidFgAcc1" presStyleIdx="3" presStyleCnt="4"/>
      <dgm:spPr>
        <a:blipFill rotWithShape="0">
          <a:blip xmlns:r="http://schemas.openxmlformats.org/officeDocument/2006/relationships" r:embed="rId4"/>
          <a:stretch>
            <a:fillRect/>
          </a:stretch>
        </a:blipFill>
      </dgm:spPr>
    </dgm:pt>
  </dgm:ptLst>
  <dgm:cxnLst>
    <dgm:cxn modelId="{EBBA232D-0360-4C71-980B-EC9A820D3948}" srcId="{543025F0-2B4D-487D-BC70-1DCDFF182896}" destId="{FC35D2F6-1869-49F8-B212-E9AE9A0C0306}" srcOrd="1" destOrd="0" parTransId="{5E8AF590-D59E-4197-B1A7-1C9BADC81178}" sibTransId="{80B6D33B-D8E5-4CD1-856F-1EBACB969655}"/>
    <dgm:cxn modelId="{6650999E-4EAD-4486-AB1F-D7FC9F84754B}" type="presOf" srcId="{C6E7B307-D0B3-46D5-9017-66ACC5742101}" destId="{FD175DE9-51AA-4711-B713-B1F5EFAFC78B}" srcOrd="0" destOrd="0" presId="urn:microsoft.com/office/officeart/2008/layout/VerticalCurvedList#2"/>
    <dgm:cxn modelId="{8F45E074-3E95-4B93-8764-CF41EF800576}" srcId="{543025F0-2B4D-487D-BC70-1DCDFF182896}" destId="{C6E7B307-D0B3-46D5-9017-66ACC5742101}" srcOrd="2" destOrd="0" parTransId="{5654958B-71B9-4DC0-84D7-864DCE15A856}" sibTransId="{EE710E07-68F0-4899-8D27-A7E45E4EE5FE}"/>
    <dgm:cxn modelId="{BF8B042C-03BA-4BB8-9B0C-9450887D546D}" type="presOf" srcId="{543025F0-2B4D-487D-BC70-1DCDFF182896}" destId="{B49C72F3-33ED-4A87-B1DB-8CE3D9BE9903}" srcOrd="0" destOrd="0" presId="urn:microsoft.com/office/officeart/2008/layout/VerticalCurvedList#2"/>
    <dgm:cxn modelId="{30AE9F46-630B-4B89-80AC-F15167614F0F}" srcId="{543025F0-2B4D-487D-BC70-1DCDFF182896}" destId="{0AC21FA1-06C3-4148-A1B5-B9A64D323633}" srcOrd="3" destOrd="0" parTransId="{A29136FE-9B6A-4F97-A451-30804874B764}" sibTransId="{7CC20F21-959C-4F5E-A66D-B635D230BF72}"/>
    <dgm:cxn modelId="{12A00EF3-8F59-4072-9C8F-3465BD6A465E}" type="presOf" srcId="{0AC21FA1-06C3-4148-A1B5-B9A64D323633}" destId="{B40784A3-D5CE-4023-B296-EC908280E0EA}" srcOrd="0" destOrd="0" presId="urn:microsoft.com/office/officeart/2008/layout/VerticalCurvedList#2"/>
    <dgm:cxn modelId="{FD4635F2-E376-464F-B8DE-BB04317214D2}" srcId="{543025F0-2B4D-487D-BC70-1DCDFF182896}" destId="{6491C325-49DC-4B25-88BA-FBD5A1C03EBB}" srcOrd="0" destOrd="0" parTransId="{CC3D23FF-7006-468F-B277-FBBF1AA0A53A}" sibTransId="{665B2340-22B4-4A14-AB4B-3DE6E7508212}"/>
    <dgm:cxn modelId="{5DD7C503-F616-455F-B174-0F656E938F8B}" type="presOf" srcId="{6491C325-49DC-4B25-88BA-FBD5A1C03EBB}" destId="{B2BCAE79-5ADC-463B-AC64-AF1F2CA0DC16}" srcOrd="0" destOrd="0" presId="urn:microsoft.com/office/officeart/2008/layout/VerticalCurvedList#2"/>
    <dgm:cxn modelId="{A0DA81DC-B130-47AD-9054-F51D8DE8C8A2}" type="presOf" srcId="{665B2340-22B4-4A14-AB4B-3DE6E7508212}" destId="{8EA317EF-BE80-495A-8395-E8F4D15A458F}" srcOrd="0" destOrd="0" presId="urn:microsoft.com/office/officeart/2008/layout/VerticalCurvedList#2"/>
    <dgm:cxn modelId="{28DE991D-F9B8-4DEB-8745-0983EC3B8CFC}" type="presOf" srcId="{FC35D2F6-1869-49F8-B212-E9AE9A0C0306}" destId="{669D9C82-CC5C-4D9F-8B85-950ABA984F91}" srcOrd="0" destOrd="0" presId="urn:microsoft.com/office/officeart/2008/layout/VerticalCurvedList#2"/>
    <dgm:cxn modelId="{4FA58DCF-DAE5-47A6-A72D-6B9B98416155}" type="presParOf" srcId="{B49C72F3-33ED-4A87-B1DB-8CE3D9BE9903}" destId="{543A7BF7-18A0-4403-B907-E29092F3D404}" srcOrd="0" destOrd="0" presId="urn:microsoft.com/office/officeart/2008/layout/VerticalCurvedList#2"/>
    <dgm:cxn modelId="{E614C1B1-CA0E-46DB-BE73-AF2B5AD8F40C}" type="presParOf" srcId="{543A7BF7-18A0-4403-B907-E29092F3D404}" destId="{3F19CAD9-B5FA-415E-B059-770144D252CA}" srcOrd="0" destOrd="0" presId="urn:microsoft.com/office/officeart/2008/layout/VerticalCurvedList#2"/>
    <dgm:cxn modelId="{F3A946C1-ABF9-4FF3-9EA3-997373809787}" type="presParOf" srcId="{3F19CAD9-B5FA-415E-B059-770144D252CA}" destId="{840F9DBF-0FD9-4212-8F1B-DD4BA3E9FA32}" srcOrd="0" destOrd="0" presId="urn:microsoft.com/office/officeart/2008/layout/VerticalCurvedList#2"/>
    <dgm:cxn modelId="{758288D2-D124-4D28-8A8E-AAECAFEAD2B4}" type="presParOf" srcId="{3F19CAD9-B5FA-415E-B059-770144D252CA}" destId="{8EA317EF-BE80-495A-8395-E8F4D15A458F}" srcOrd="1" destOrd="0" presId="urn:microsoft.com/office/officeart/2008/layout/VerticalCurvedList#2"/>
    <dgm:cxn modelId="{A9397092-4F21-4551-990E-A0EBE5A2BBD3}" type="presParOf" srcId="{3F19CAD9-B5FA-415E-B059-770144D252CA}" destId="{65D47E17-95CD-4247-AB67-B5B7A78C704C}" srcOrd="2" destOrd="0" presId="urn:microsoft.com/office/officeart/2008/layout/VerticalCurvedList#2"/>
    <dgm:cxn modelId="{BF13C5CF-B84E-47DB-83CA-C6341C6011E6}" type="presParOf" srcId="{3F19CAD9-B5FA-415E-B059-770144D252CA}" destId="{5406D652-9BDD-4F0A-B3DA-AF6852A195E7}" srcOrd="3" destOrd="0" presId="urn:microsoft.com/office/officeart/2008/layout/VerticalCurvedList#2"/>
    <dgm:cxn modelId="{72BF1CF9-146D-4EB6-9D26-F189556897F4}" type="presParOf" srcId="{543A7BF7-18A0-4403-B907-E29092F3D404}" destId="{B2BCAE79-5ADC-463B-AC64-AF1F2CA0DC16}" srcOrd="1" destOrd="0" presId="urn:microsoft.com/office/officeart/2008/layout/VerticalCurvedList#2"/>
    <dgm:cxn modelId="{38B80ED9-9DA1-4B4A-8DB4-A3A22F0D7DD2}" type="presParOf" srcId="{543A7BF7-18A0-4403-B907-E29092F3D404}" destId="{57871FF3-3ECB-441D-9DCC-99E88B8B84CC}" srcOrd="2" destOrd="0" presId="urn:microsoft.com/office/officeart/2008/layout/VerticalCurvedList#2"/>
    <dgm:cxn modelId="{20A183F7-DFBC-4783-9B9C-CDF58D978E74}" type="presParOf" srcId="{57871FF3-3ECB-441D-9DCC-99E88B8B84CC}" destId="{5E8A0F51-09AD-4FD6-8AD2-C13E9CB2AB4E}" srcOrd="0" destOrd="0" presId="urn:microsoft.com/office/officeart/2008/layout/VerticalCurvedList#2"/>
    <dgm:cxn modelId="{64AFF392-073E-48BA-8CA0-DA71EF215ACC}" type="presParOf" srcId="{543A7BF7-18A0-4403-B907-E29092F3D404}" destId="{669D9C82-CC5C-4D9F-8B85-950ABA984F91}" srcOrd="3" destOrd="0" presId="urn:microsoft.com/office/officeart/2008/layout/VerticalCurvedList#2"/>
    <dgm:cxn modelId="{49013EF8-740D-4EA6-873A-424A33C0FE54}" type="presParOf" srcId="{543A7BF7-18A0-4403-B907-E29092F3D404}" destId="{7B6276EA-5FC6-44E3-A744-397019F82A91}" srcOrd="4" destOrd="0" presId="urn:microsoft.com/office/officeart/2008/layout/VerticalCurvedList#2"/>
    <dgm:cxn modelId="{0D3AA02E-C4A2-41F3-9C38-FA6ED908D6AC}" type="presParOf" srcId="{7B6276EA-5FC6-44E3-A744-397019F82A91}" destId="{C6125F19-BBF8-4998-AC9E-A6C718E6FE88}" srcOrd="0" destOrd="0" presId="urn:microsoft.com/office/officeart/2008/layout/VerticalCurvedList#2"/>
    <dgm:cxn modelId="{4414FDBB-B0C2-494E-A51B-1ABE2E7F3658}" type="presParOf" srcId="{543A7BF7-18A0-4403-B907-E29092F3D404}" destId="{FD175DE9-51AA-4711-B713-B1F5EFAFC78B}" srcOrd="5" destOrd="0" presId="urn:microsoft.com/office/officeart/2008/layout/VerticalCurvedList#2"/>
    <dgm:cxn modelId="{947F11EF-AF1C-4D0F-B054-D925C849F2BB}" type="presParOf" srcId="{543A7BF7-18A0-4403-B907-E29092F3D404}" destId="{004EEC0A-7C2A-43D1-A5DE-424248F7AC7C}" srcOrd="6" destOrd="0" presId="urn:microsoft.com/office/officeart/2008/layout/VerticalCurvedList#2"/>
    <dgm:cxn modelId="{464EF16C-B230-4C23-8169-BBDA3FC7E577}" type="presParOf" srcId="{004EEC0A-7C2A-43D1-A5DE-424248F7AC7C}" destId="{6802CD58-0BFA-45C0-B5AD-B352D882E3EB}" srcOrd="0" destOrd="0" presId="urn:microsoft.com/office/officeart/2008/layout/VerticalCurvedList#2"/>
    <dgm:cxn modelId="{CD8286CD-11E2-49DF-AEF4-6C04EFAB920F}" type="presParOf" srcId="{543A7BF7-18A0-4403-B907-E29092F3D404}" destId="{B40784A3-D5CE-4023-B296-EC908280E0EA}" srcOrd="7" destOrd="0" presId="urn:microsoft.com/office/officeart/2008/layout/VerticalCurvedList#2"/>
    <dgm:cxn modelId="{6F3C2078-E9CE-4375-91F2-19B71B0B976F}" type="presParOf" srcId="{543A7BF7-18A0-4403-B907-E29092F3D404}" destId="{E30F1AAB-E419-4602-902E-3416ABEC27B5}" srcOrd="8" destOrd="0" presId="urn:microsoft.com/office/officeart/2008/layout/VerticalCurvedList#2"/>
    <dgm:cxn modelId="{0E27521B-EFB3-482F-BC92-48C21B4D39BD}" type="presParOf" srcId="{E30F1AAB-E419-4602-902E-3416ABEC27B5}" destId="{C7744CA5-F28E-4EC0-9483-7353296F7544}" srcOrd="0" destOrd="0" presId="urn:microsoft.com/office/officeart/2008/layout/VerticalCurved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2F4110-0EAC-4D94-9A75-B31D7A568712}">
      <dsp:nvSpPr>
        <dsp:cNvPr id="0" name=""/>
        <dsp:cNvSpPr/>
      </dsp:nvSpPr>
      <dsp:spPr>
        <a:xfrm>
          <a:off x="702096" y="778296"/>
          <a:ext cx="538906" cy="538906"/>
        </a:xfrm>
        <a:prstGeom prst="ellipse">
          <a:avLst/>
        </a:prstGeom>
        <a:gradFill rotWithShape="0">
          <a:gsLst>
            <a:gs pos="0">
              <a:schemeClr val="accent2">
                <a:alpha val="80000"/>
                <a:hueOff val="0"/>
                <a:satOff val="0"/>
                <a:lumOff val="0"/>
                <a:alphaOff val="0"/>
                <a:tint val="100000"/>
                <a:shade val="100000"/>
                <a:satMod val="130000"/>
              </a:schemeClr>
            </a:gs>
            <a:gs pos="100000">
              <a:schemeClr val="accent2">
                <a:alpha val="8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银行</a:t>
          </a:r>
          <a:endParaRPr lang="zh-CN" altLang="en-US" sz="1400" kern="1200" dirty="0"/>
        </a:p>
      </dsp:txBody>
      <dsp:txXfrm>
        <a:off x="781017" y="857217"/>
        <a:ext cx="381064" cy="381064"/>
      </dsp:txXfrm>
    </dsp:sp>
    <dsp:sp modelId="{03149A3D-EE68-45EB-B7D3-AB85CD20BBFD}">
      <dsp:nvSpPr>
        <dsp:cNvPr id="0" name=""/>
        <dsp:cNvSpPr/>
      </dsp:nvSpPr>
      <dsp:spPr>
        <a:xfrm rot="16200000">
          <a:off x="900119" y="681905"/>
          <a:ext cx="142860" cy="49921"/>
        </a:xfrm>
        <a:custGeom>
          <a:avLst/>
          <a:gdLst/>
          <a:ahLst/>
          <a:cxnLst/>
          <a:rect l="0" t="0" r="0" b="0"/>
          <a:pathLst>
            <a:path>
              <a:moveTo>
                <a:pt x="0" y="24960"/>
              </a:moveTo>
              <a:lnTo>
                <a:pt x="142860" y="24960"/>
              </a:lnTo>
            </a:path>
          </a:pathLst>
        </a:custGeom>
        <a:noFill/>
        <a:ln w="9525" cap="flat" cmpd="sng" algn="ctr">
          <a:solidFill>
            <a:schemeClr val="accent2">
              <a:tint val="9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967978" y="703294"/>
        <a:ext cx="7143" cy="7143"/>
      </dsp:txXfrm>
    </dsp:sp>
    <dsp:sp modelId="{3D131C09-D74C-4925-8613-BE05F8409E53}">
      <dsp:nvSpPr>
        <dsp:cNvPr id="0" name=""/>
        <dsp:cNvSpPr/>
      </dsp:nvSpPr>
      <dsp:spPr>
        <a:xfrm>
          <a:off x="702096" y="96529"/>
          <a:ext cx="538906" cy="538906"/>
        </a:xfrm>
        <a:prstGeom prst="ellipse">
          <a:avLst/>
        </a:prstGeom>
        <a:gradFill rotWithShape="0">
          <a:gsLst>
            <a:gs pos="0">
              <a:schemeClr val="accent2">
                <a:alpha val="90000"/>
                <a:hueOff val="0"/>
                <a:satOff val="0"/>
                <a:lumOff val="0"/>
                <a:alphaOff val="0"/>
                <a:tint val="100000"/>
                <a:shade val="100000"/>
                <a:satMod val="130000"/>
              </a:schemeClr>
            </a:gs>
            <a:gs pos="100000">
              <a:schemeClr val="accent2">
                <a:alpha val="9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个人</a:t>
          </a:r>
          <a:endParaRPr lang="zh-CN" altLang="en-US" sz="1400" kern="1200" dirty="0"/>
        </a:p>
      </dsp:txBody>
      <dsp:txXfrm>
        <a:off x="781017" y="175450"/>
        <a:ext cx="381064" cy="381064"/>
      </dsp:txXfrm>
    </dsp:sp>
    <dsp:sp modelId="{827D8ADC-80C1-4D4A-8C29-366BCB288721}">
      <dsp:nvSpPr>
        <dsp:cNvPr id="0" name=""/>
        <dsp:cNvSpPr/>
      </dsp:nvSpPr>
      <dsp:spPr>
        <a:xfrm>
          <a:off x="1241003" y="1022789"/>
          <a:ext cx="162312" cy="49921"/>
        </a:xfrm>
        <a:custGeom>
          <a:avLst/>
          <a:gdLst/>
          <a:ahLst/>
          <a:cxnLst/>
          <a:rect l="0" t="0" r="0" b="0"/>
          <a:pathLst>
            <a:path>
              <a:moveTo>
                <a:pt x="0" y="24960"/>
              </a:moveTo>
              <a:lnTo>
                <a:pt x="162312" y="24960"/>
              </a:lnTo>
            </a:path>
          </a:pathLst>
        </a:custGeom>
        <a:noFill/>
        <a:ln w="9525" cap="flat" cmpd="sng" algn="ctr">
          <a:solidFill>
            <a:schemeClr val="accent2">
              <a:tint val="9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1318101" y="1043692"/>
        <a:ext cx="8115" cy="8115"/>
      </dsp:txXfrm>
    </dsp:sp>
    <dsp:sp modelId="{0B571D25-E552-42B8-B39D-CEF98DD239B5}">
      <dsp:nvSpPr>
        <dsp:cNvPr id="0" name=""/>
        <dsp:cNvSpPr/>
      </dsp:nvSpPr>
      <dsp:spPr>
        <a:xfrm>
          <a:off x="1403315" y="778296"/>
          <a:ext cx="538906" cy="538906"/>
        </a:xfrm>
        <a:prstGeom prst="ellipse">
          <a:avLst/>
        </a:prstGeom>
        <a:gradFill rotWithShape="0">
          <a:gsLst>
            <a:gs pos="0">
              <a:schemeClr val="accent2">
                <a:alpha val="90000"/>
                <a:hueOff val="0"/>
                <a:satOff val="0"/>
                <a:lumOff val="0"/>
                <a:alphaOff val="-13333"/>
                <a:tint val="100000"/>
                <a:shade val="100000"/>
                <a:satMod val="130000"/>
              </a:schemeClr>
            </a:gs>
            <a:gs pos="100000">
              <a:schemeClr val="accent2">
                <a:alpha val="90000"/>
                <a:hueOff val="0"/>
                <a:satOff val="0"/>
                <a:lumOff val="0"/>
                <a:alphaOff val="-13333"/>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个人</a:t>
          </a:r>
          <a:endParaRPr lang="zh-CN" altLang="en-US" sz="1400" kern="1200" dirty="0"/>
        </a:p>
      </dsp:txBody>
      <dsp:txXfrm>
        <a:off x="1482236" y="857217"/>
        <a:ext cx="381064" cy="381064"/>
      </dsp:txXfrm>
    </dsp:sp>
    <dsp:sp modelId="{A2320D2B-FBB8-489C-86E1-FD510DA3016A}">
      <dsp:nvSpPr>
        <dsp:cNvPr id="0" name=""/>
        <dsp:cNvSpPr/>
      </dsp:nvSpPr>
      <dsp:spPr>
        <a:xfrm rot="5400000">
          <a:off x="904982" y="1358809"/>
          <a:ext cx="133134" cy="49921"/>
        </a:xfrm>
        <a:custGeom>
          <a:avLst/>
          <a:gdLst/>
          <a:ahLst/>
          <a:cxnLst/>
          <a:rect l="0" t="0" r="0" b="0"/>
          <a:pathLst>
            <a:path>
              <a:moveTo>
                <a:pt x="0" y="24960"/>
              </a:moveTo>
              <a:lnTo>
                <a:pt x="133134" y="24960"/>
              </a:lnTo>
            </a:path>
          </a:pathLst>
        </a:custGeom>
        <a:noFill/>
        <a:ln w="9525" cap="flat" cmpd="sng" algn="ctr">
          <a:solidFill>
            <a:schemeClr val="accent2">
              <a:tint val="9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a:off x="968221" y="1380442"/>
        <a:ext cx="6656" cy="6656"/>
      </dsp:txXfrm>
    </dsp:sp>
    <dsp:sp modelId="{57E9980E-24A9-4112-8D36-DEA0A24E082D}">
      <dsp:nvSpPr>
        <dsp:cNvPr id="0" name=""/>
        <dsp:cNvSpPr/>
      </dsp:nvSpPr>
      <dsp:spPr>
        <a:xfrm>
          <a:off x="702096" y="1450337"/>
          <a:ext cx="538906" cy="538906"/>
        </a:xfrm>
        <a:prstGeom prst="ellipse">
          <a:avLst/>
        </a:prstGeom>
        <a:gradFill rotWithShape="0">
          <a:gsLst>
            <a:gs pos="0">
              <a:schemeClr val="accent2">
                <a:alpha val="90000"/>
                <a:hueOff val="0"/>
                <a:satOff val="0"/>
                <a:lumOff val="0"/>
                <a:alphaOff val="-26667"/>
                <a:tint val="100000"/>
                <a:shade val="100000"/>
                <a:satMod val="130000"/>
              </a:schemeClr>
            </a:gs>
            <a:gs pos="100000">
              <a:schemeClr val="accent2">
                <a:alpha val="90000"/>
                <a:hueOff val="0"/>
                <a:satOff val="0"/>
                <a:lumOff val="0"/>
                <a:alphaOff val="-26667"/>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个人</a:t>
          </a:r>
          <a:endParaRPr lang="zh-CN" altLang="en-US" sz="1400" kern="1200" dirty="0"/>
        </a:p>
      </dsp:txBody>
      <dsp:txXfrm>
        <a:off x="781017" y="1529258"/>
        <a:ext cx="381064" cy="381064"/>
      </dsp:txXfrm>
    </dsp:sp>
    <dsp:sp modelId="{1C994FEB-F2EE-4B57-A63A-D17AD0D64788}">
      <dsp:nvSpPr>
        <dsp:cNvPr id="0" name=""/>
        <dsp:cNvSpPr/>
      </dsp:nvSpPr>
      <dsp:spPr>
        <a:xfrm rot="10800000">
          <a:off x="539784" y="1022789"/>
          <a:ext cx="162312" cy="49921"/>
        </a:xfrm>
        <a:custGeom>
          <a:avLst/>
          <a:gdLst/>
          <a:ahLst/>
          <a:cxnLst/>
          <a:rect l="0" t="0" r="0" b="0"/>
          <a:pathLst>
            <a:path>
              <a:moveTo>
                <a:pt x="0" y="24960"/>
              </a:moveTo>
              <a:lnTo>
                <a:pt x="162312" y="24960"/>
              </a:lnTo>
            </a:path>
          </a:pathLst>
        </a:custGeom>
        <a:noFill/>
        <a:ln w="9525" cap="flat" cmpd="sng" algn="ctr">
          <a:solidFill>
            <a:schemeClr val="accent2">
              <a:tint val="9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zh-CN" altLang="en-US" sz="500" kern="1200"/>
        </a:p>
      </dsp:txBody>
      <dsp:txXfrm rot="10800000">
        <a:off x="616882" y="1043692"/>
        <a:ext cx="8115" cy="8115"/>
      </dsp:txXfrm>
    </dsp:sp>
    <dsp:sp modelId="{4B11B05E-2ED1-4096-8DEC-49D35ABEF271}">
      <dsp:nvSpPr>
        <dsp:cNvPr id="0" name=""/>
        <dsp:cNvSpPr/>
      </dsp:nvSpPr>
      <dsp:spPr>
        <a:xfrm>
          <a:off x="877" y="778296"/>
          <a:ext cx="538906" cy="538906"/>
        </a:xfrm>
        <a:prstGeom prst="ellipse">
          <a:avLst/>
        </a:prstGeom>
        <a:gradFill rotWithShape="0">
          <a:gsLst>
            <a:gs pos="0">
              <a:schemeClr val="accent2">
                <a:alpha val="90000"/>
                <a:hueOff val="0"/>
                <a:satOff val="0"/>
                <a:lumOff val="0"/>
                <a:alphaOff val="-40000"/>
                <a:tint val="100000"/>
                <a:shade val="100000"/>
                <a:satMod val="130000"/>
              </a:schemeClr>
            </a:gs>
            <a:gs pos="100000">
              <a:schemeClr val="accent2">
                <a:alpha val="90000"/>
                <a:hueOff val="0"/>
                <a:satOff val="0"/>
                <a:lumOff val="0"/>
                <a:alphaOff val="-4000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lvl="0" algn="ctr" defTabSz="622300">
            <a:lnSpc>
              <a:spcPct val="90000"/>
            </a:lnSpc>
            <a:spcBef>
              <a:spcPct val="0"/>
            </a:spcBef>
            <a:spcAft>
              <a:spcPct val="35000"/>
            </a:spcAft>
          </a:pPr>
          <a:r>
            <a:rPr lang="zh-CN" altLang="en-US" sz="1400" kern="1200" dirty="0" smtClean="0"/>
            <a:t>个人</a:t>
          </a:r>
          <a:endParaRPr lang="zh-CN" altLang="en-US" sz="1400" kern="1200" dirty="0"/>
        </a:p>
      </dsp:txBody>
      <dsp:txXfrm>
        <a:off x="79798" y="857217"/>
        <a:ext cx="381064" cy="38106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1A762C-1C69-4D73-90AA-E3441316E327}">
      <dsp:nvSpPr>
        <dsp:cNvPr id="0" name=""/>
        <dsp:cNvSpPr/>
      </dsp:nvSpPr>
      <dsp:spPr>
        <a:xfrm>
          <a:off x="1770066" y="1456470"/>
          <a:ext cx="1028028" cy="1028028"/>
        </a:xfrm>
        <a:prstGeom prst="ellipse">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lvl="0" algn="ctr" defTabSz="800100">
            <a:lnSpc>
              <a:spcPct val="90000"/>
            </a:lnSpc>
            <a:spcBef>
              <a:spcPct val="0"/>
            </a:spcBef>
            <a:spcAft>
              <a:spcPct val="35000"/>
            </a:spcAft>
          </a:pPr>
          <a:r>
            <a:rPr lang="zh-CN" altLang="en-US" sz="1800" kern="1200" dirty="0" smtClean="0"/>
            <a:t>信任中心劣势</a:t>
          </a:r>
          <a:endParaRPr lang="zh-CN" altLang="en-US" sz="1800" kern="1200" dirty="0"/>
        </a:p>
      </dsp:txBody>
      <dsp:txXfrm>
        <a:off x="1920617" y="1607021"/>
        <a:ext cx="726926" cy="726926"/>
      </dsp:txXfrm>
    </dsp:sp>
    <dsp:sp modelId="{A930BB05-A473-46CC-B8C4-EBBCB9530B95}">
      <dsp:nvSpPr>
        <dsp:cNvPr id="0" name=""/>
        <dsp:cNvSpPr/>
      </dsp:nvSpPr>
      <dsp:spPr>
        <a:xfrm rot="11125049">
          <a:off x="554464" y="1694046"/>
          <a:ext cx="1153631" cy="334224"/>
        </a:xfrm>
        <a:prstGeom prst="lef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4F50AA8-04D1-4139-9B42-725493C49865}">
      <dsp:nvSpPr>
        <dsp:cNvPr id="0" name=""/>
        <dsp:cNvSpPr/>
      </dsp:nvSpPr>
      <dsp:spPr>
        <a:xfrm>
          <a:off x="0" y="1621388"/>
          <a:ext cx="1114082" cy="370623"/>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zh-CN" altLang="en-US" sz="1800" kern="1200" dirty="0" smtClean="0"/>
            <a:t>过度集中</a:t>
          </a:r>
          <a:endParaRPr lang="zh-CN" altLang="en-US" sz="1800" kern="1200" dirty="0"/>
        </a:p>
      </dsp:txBody>
      <dsp:txXfrm>
        <a:off x="10855" y="1632243"/>
        <a:ext cx="1092372" cy="348913"/>
      </dsp:txXfrm>
    </dsp:sp>
    <dsp:sp modelId="{AE6A5984-2F39-438C-A51C-CFB1DA1CA8C5}">
      <dsp:nvSpPr>
        <dsp:cNvPr id="0" name=""/>
        <dsp:cNvSpPr/>
      </dsp:nvSpPr>
      <dsp:spPr>
        <a:xfrm rot="13585440">
          <a:off x="910646" y="965194"/>
          <a:ext cx="1151833" cy="334224"/>
        </a:xfrm>
        <a:prstGeom prst="leftArrow">
          <a:avLst>
            <a:gd name="adj1" fmla="val 60000"/>
            <a:gd name="adj2" fmla="val 50000"/>
          </a:avLst>
        </a:prstGeom>
        <a:solidFill>
          <a:schemeClr val="accent2">
            <a:shade val="90000"/>
            <a:hueOff val="-11950"/>
            <a:satOff val="-1402"/>
            <a:lumOff val="767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41DD55-929F-4E82-9344-1A0556203752}">
      <dsp:nvSpPr>
        <dsp:cNvPr id="0" name=""/>
        <dsp:cNvSpPr/>
      </dsp:nvSpPr>
      <dsp:spPr>
        <a:xfrm>
          <a:off x="203890" y="517608"/>
          <a:ext cx="1771368" cy="394937"/>
        </a:xfrm>
        <a:prstGeom prst="roundRect">
          <a:avLst>
            <a:gd name="adj" fmla="val 10000"/>
          </a:avLst>
        </a:prstGeom>
        <a:solidFill>
          <a:schemeClr val="accent2">
            <a:shade val="80000"/>
            <a:hueOff val="-11957"/>
            <a:satOff val="-1341"/>
            <a:lumOff val="856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zh-CN" altLang="en-US" sz="1800" kern="1200" dirty="0" smtClean="0"/>
            <a:t>信任中心不可信</a:t>
          </a:r>
          <a:endParaRPr lang="zh-CN" altLang="en-US" sz="1800" kern="1200" dirty="0"/>
        </a:p>
      </dsp:txBody>
      <dsp:txXfrm>
        <a:off x="215457" y="529175"/>
        <a:ext cx="1748234" cy="371803"/>
      </dsp:txXfrm>
    </dsp:sp>
    <dsp:sp modelId="{6F46A592-E007-4AB9-B674-EC74FDBAE393}">
      <dsp:nvSpPr>
        <dsp:cNvPr id="0" name=""/>
        <dsp:cNvSpPr/>
      </dsp:nvSpPr>
      <dsp:spPr>
        <a:xfrm rot="18581469">
          <a:off x="2535484" y="1035588"/>
          <a:ext cx="990505" cy="334224"/>
        </a:xfrm>
        <a:prstGeom prst="leftArrow">
          <a:avLst>
            <a:gd name="adj1" fmla="val 60000"/>
            <a:gd name="adj2" fmla="val 50000"/>
          </a:avLst>
        </a:prstGeom>
        <a:solidFill>
          <a:schemeClr val="accent2">
            <a:shade val="90000"/>
            <a:hueOff val="-23901"/>
            <a:satOff val="-2805"/>
            <a:lumOff val="1534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C8A23AB-0C34-45E1-AF4E-A09157CE6096}">
      <dsp:nvSpPr>
        <dsp:cNvPr id="0" name=""/>
        <dsp:cNvSpPr/>
      </dsp:nvSpPr>
      <dsp:spPr>
        <a:xfrm>
          <a:off x="2547097" y="541357"/>
          <a:ext cx="1551960" cy="354509"/>
        </a:xfrm>
        <a:prstGeom prst="roundRect">
          <a:avLst>
            <a:gd name="adj" fmla="val 10000"/>
          </a:avLst>
        </a:prstGeom>
        <a:solidFill>
          <a:schemeClr val="accent2">
            <a:shade val="80000"/>
            <a:hueOff val="-23915"/>
            <a:satOff val="-2683"/>
            <a:lumOff val="1712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zh-CN" altLang="en-US" sz="1800" kern="1200" dirty="0" smtClean="0"/>
            <a:t>增加交易成本</a:t>
          </a:r>
          <a:endParaRPr lang="zh-CN" altLang="en-US" sz="1800" kern="1200" dirty="0"/>
        </a:p>
      </dsp:txBody>
      <dsp:txXfrm>
        <a:off x="2557480" y="551740"/>
        <a:ext cx="1531194" cy="333743"/>
      </dsp:txXfrm>
    </dsp:sp>
    <dsp:sp modelId="{4A99F819-E60B-4F22-8726-58D8EEC4A1C1}">
      <dsp:nvSpPr>
        <dsp:cNvPr id="0" name=""/>
        <dsp:cNvSpPr/>
      </dsp:nvSpPr>
      <dsp:spPr>
        <a:xfrm>
          <a:off x="2862940" y="1734767"/>
          <a:ext cx="1149193" cy="334224"/>
        </a:xfrm>
        <a:prstGeom prst="leftArrow">
          <a:avLst>
            <a:gd name="adj1" fmla="val 60000"/>
            <a:gd name="adj2" fmla="val 50000"/>
          </a:avLst>
        </a:prstGeom>
        <a:solidFill>
          <a:schemeClr val="accent2">
            <a:shade val="90000"/>
            <a:hueOff val="-35851"/>
            <a:satOff val="-4207"/>
            <a:lumOff val="2301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6190F55-8D10-41FB-99C8-829CA6142D36}">
      <dsp:nvSpPr>
        <dsp:cNvPr id="0" name=""/>
        <dsp:cNvSpPr/>
      </dsp:nvSpPr>
      <dsp:spPr>
        <a:xfrm>
          <a:off x="3678838" y="1696436"/>
          <a:ext cx="664561" cy="342656"/>
        </a:xfrm>
        <a:prstGeom prst="roundRect">
          <a:avLst>
            <a:gd name="adj" fmla="val 10000"/>
          </a:avLst>
        </a:prstGeom>
        <a:solidFill>
          <a:schemeClr val="accent2">
            <a:shade val="80000"/>
            <a:hueOff val="-35872"/>
            <a:satOff val="-4024"/>
            <a:lumOff val="256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en-US" altLang="zh-CN" sz="1800" kern="1200" dirty="0" smtClean="0"/>
            <a:t>……</a:t>
          </a:r>
          <a:endParaRPr lang="zh-CN" altLang="en-US" sz="1800" kern="1200" dirty="0"/>
        </a:p>
      </dsp:txBody>
      <dsp:txXfrm>
        <a:off x="3688874" y="1706472"/>
        <a:ext cx="644489" cy="3225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A317EF-BE80-495A-8395-E8F4D15A458F}">
      <dsp:nvSpPr>
        <dsp:cNvPr id="0" name=""/>
        <dsp:cNvSpPr/>
      </dsp:nvSpPr>
      <dsp:spPr>
        <a:xfrm>
          <a:off x="-3715805" y="-570848"/>
          <a:ext cx="4429185" cy="4429185"/>
        </a:xfrm>
        <a:prstGeom prst="blockArc">
          <a:avLst>
            <a:gd name="adj1" fmla="val 18900000"/>
            <a:gd name="adj2" fmla="val 2700000"/>
            <a:gd name="adj3" fmla="val 488"/>
          </a:avLst>
        </a:prstGeom>
        <a:noFill/>
        <a:ln w="254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2BCAE79-5ADC-463B-AC64-AF1F2CA0DC16}">
      <dsp:nvSpPr>
        <dsp:cNvPr id="0" name=""/>
        <dsp:cNvSpPr/>
      </dsp:nvSpPr>
      <dsp:spPr>
        <a:xfrm>
          <a:off x="373931" y="252742"/>
          <a:ext cx="7395798" cy="505747"/>
        </a:xfrm>
        <a:prstGeom prst="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1437" tIns="40640" rIns="40640" bIns="40640" numCol="1" spcCol="1270" anchor="ctr" anchorCtr="0">
          <a:noAutofit/>
        </a:bodyPr>
        <a:lstStyle/>
        <a:p>
          <a:pPr lvl="0" algn="l" defTabSz="711200" rtl="0">
            <a:lnSpc>
              <a:spcPct val="90000"/>
            </a:lnSpc>
            <a:spcBef>
              <a:spcPct val="0"/>
            </a:spcBef>
            <a:spcAft>
              <a:spcPct val="35000"/>
            </a:spcAft>
          </a:pPr>
          <a:r>
            <a:rPr lang="zh-CN" altLang="en-US" sz="1600" kern="1200" dirty="0" smtClean="0">
              <a:solidFill>
                <a:schemeClr val="tx1"/>
              </a:solidFill>
              <a:latin typeface="等线 Light" panose="02010600030101010101" pitchFamily="2" charset="-122"/>
              <a:ea typeface="等线 Light" panose="02010600030101010101" pitchFamily="2" charset="-122"/>
            </a:rPr>
            <a:t>每个全节点依据综合标准对每个交易进行独立验证 ；</a:t>
          </a:r>
          <a:endParaRPr lang="zh-CN" altLang="en-US" sz="1600" kern="1200" dirty="0">
            <a:solidFill>
              <a:schemeClr val="tx1"/>
            </a:solidFill>
            <a:latin typeface="等线 Light" panose="02010600030101010101" pitchFamily="2" charset="-122"/>
            <a:ea typeface="等线 Light" panose="02010600030101010101" pitchFamily="2" charset="-122"/>
          </a:endParaRPr>
        </a:p>
      </dsp:txBody>
      <dsp:txXfrm>
        <a:off x="373931" y="252742"/>
        <a:ext cx="7395798" cy="505747"/>
      </dsp:txXfrm>
    </dsp:sp>
    <dsp:sp modelId="{5E8A0F51-09AD-4FD6-8AD2-C13E9CB2AB4E}">
      <dsp:nvSpPr>
        <dsp:cNvPr id="0" name=""/>
        <dsp:cNvSpPr/>
      </dsp:nvSpPr>
      <dsp:spPr>
        <a:xfrm>
          <a:off x="57839" y="189523"/>
          <a:ext cx="632184" cy="632184"/>
        </a:xfrm>
        <a:prstGeom prst="ellipse">
          <a:avLst/>
        </a:prstGeom>
        <a:blipFill rotWithShape="0">
          <a:blip xmlns:r="http://schemas.openxmlformats.org/officeDocument/2006/relationships" r:embed="rId1"/>
          <a:stretch>
            <a:fillRect/>
          </a:stretch>
        </a:blip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69D9C82-CC5C-4D9F-8B85-950ABA984F91}">
      <dsp:nvSpPr>
        <dsp:cNvPr id="0" name=""/>
        <dsp:cNvSpPr/>
      </dsp:nvSpPr>
      <dsp:spPr>
        <a:xfrm>
          <a:off x="663887" y="1011494"/>
          <a:ext cx="7105841" cy="505747"/>
        </a:xfrm>
        <a:prstGeom prst="rect">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1437" tIns="40640" rIns="40640" bIns="40640" numCol="1" spcCol="1270" anchor="ctr" anchorCtr="0">
          <a:noAutofit/>
        </a:bodyPr>
        <a:lstStyle/>
        <a:p>
          <a:pPr lvl="0" algn="l" defTabSz="711200" rtl="0">
            <a:lnSpc>
              <a:spcPct val="90000"/>
            </a:lnSpc>
            <a:spcBef>
              <a:spcPct val="0"/>
            </a:spcBef>
            <a:spcAft>
              <a:spcPct val="35000"/>
            </a:spcAft>
          </a:pPr>
          <a:r>
            <a:rPr lang="zh-CN" altLang="en-US" sz="1600" kern="1200" smtClean="0">
              <a:solidFill>
                <a:schemeClr val="tx1"/>
              </a:solidFill>
              <a:latin typeface="等线 Light" panose="02010600030101010101" pitchFamily="2" charset="-122"/>
              <a:ea typeface="等线 Light" panose="02010600030101010101" pitchFamily="2" charset="-122"/>
            </a:rPr>
            <a:t>通过完成工作量证明算法的验算，挖矿节点将交易记录独立打包进新区块； </a:t>
          </a:r>
          <a:endParaRPr lang="zh-CN" altLang="en-US" sz="1600" kern="1200">
            <a:solidFill>
              <a:schemeClr val="tx1"/>
            </a:solidFill>
            <a:latin typeface="等线 Light" panose="02010600030101010101" pitchFamily="2" charset="-122"/>
            <a:ea typeface="等线 Light" panose="02010600030101010101" pitchFamily="2" charset="-122"/>
          </a:endParaRPr>
        </a:p>
      </dsp:txBody>
      <dsp:txXfrm>
        <a:off x="663887" y="1011494"/>
        <a:ext cx="7105841" cy="505747"/>
      </dsp:txXfrm>
    </dsp:sp>
    <dsp:sp modelId="{C6125F19-BBF8-4998-AC9E-A6C718E6FE88}">
      <dsp:nvSpPr>
        <dsp:cNvPr id="0" name=""/>
        <dsp:cNvSpPr/>
      </dsp:nvSpPr>
      <dsp:spPr>
        <a:xfrm>
          <a:off x="347795" y="948276"/>
          <a:ext cx="632184" cy="632184"/>
        </a:xfrm>
        <a:prstGeom prst="ellipse">
          <a:avLst/>
        </a:prstGeom>
        <a:blipFill rotWithShape="0">
          <a:blip xmlns:r="http://schemas.openxmlformats.org/officeDocument/2006/relationships" r:embed="rId2"/>
          <a:stretch>
            <a:fillRect/>
          </a:stretch>
        </a:blipFill>
        <a:ln w="25400" cap="flat" cmpd="sng" algn="ctr">
          <a:solidFill>
            <a:schemeClr val="accent5">
              <a:hueOff val="-3311292"/>
              <a:satOff val="13270"/>
              <a:lumOff val="2876"/>
              <a:alphaOff val="0"/>
            </a:schemeClr>
          </a:solidFill>
          <a:prstDash val="solid"/>
        </a:ln>
        <a:effectLst/>
      </dsp:spPr>
      <dsp:style>
        <a:lnRef idx="2">
          <a:scrgbClr r="0" g="0" b="0"/>
        </a:lnRef>
        <a:fillRef idx="1">
          <a:scrgbClr r="0" g="0" b="0"/>
        </a:fillRef>
        <a:effectRef idx="0">
          <a:scrgbClr r="0" g="0" b="0"/>
        </a:effectRef>
        <a:fontRef idx="minor"/>
      </dsp:style>
    </dsp:sp>
    <dsp:sp modelId="{FD175DE9-51AA-4711-B713-B1F5EFAFC78B}">
      <dsp:nvSpPr>
        <dsp:cNvPr id="0" name=""/>
        <dsp:cNvSpPr/>
      </dsp:nvSpPr>
      <dsp:spPr>
        <a:xfrm>
          <a:off x="663887" y="1770247"/>
          <a:ext cx="7105841" cy="505747"/>
        </a:xfrm>
        <a:prstGeom prst="rect">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1437" tIns="40640" rIns="40640" bIns="40640" numCol="1" spcCol="1270" anchor="ctr" anchorCtr="0">
          <a:noAutofit/>
        </a:bodyPr>
        <a:lstStyle/>
        <a:p>
          <a:pPr lvl="0" algn="l" defTabSz="711200" rtl="0">
            <a:lnSpc>
              <a:spcPct val="90000"/>
            </a:lnSpc>
            <a:spcBef>
              <a:spcPct val="0"/>
            </a:spcBef>
            <a:spcAft>
              <a:spcPct val="35000"/>
            </a:spcAft>
          </a:pPr>
          <a:r>
            <a:rPr lang="zh-CN" altLang="en-US" sz="1600" kern="1200" smtClean="0">
              <a:solidFill>
                <a:schemeClr val="tx1"/>
              </a:solidFill>
              <a:latin typeface="等线 Light" panose="02010600030101010101" pitchFamily="2" charset="-122"/>
              <a:ea typeface="等线 Light" panose="02010600030101010101" pitchFamily="2" charset="-122"/>
            </a:rPr>
            <a:t>每个节点独立的对新区块进行校验并组装进区块链； </a:t>
          </a:r>
          <a:endParaRPr lang="zh-CN" altLang="en-US" sz="1600" kern="1200">
            <a:solidFill>
              <a:schemeClr val="tx1"/>
            </a:solidFill>
            <a:latin typeface="等线 Light" panose="02010600030101010101" pitchFamily="2" charset="-122"/>
            <a:ea typeface="等线 Light" panose="02010600030101010101" pitchFamily="2" charset="-122"/>
          </a:endParaRPr>
        </a:p>
      </dsp:txBody>
      <dsp:txXfrm>
        <a:off x="663887" y="1770247"/>
        <a:ext cx="7105841" cy="505747"/>
      </dsp:txXfrm>
    </dsp:sp>
    <dsp:sp modelId="{6802CD58-0BFA-45C0-B5AD-B352D882E3EB}">
      <dsp:nvSpPr>
        <dsp:cNvPr id="0" name=""/>
        <dsp:cNvSpPr/>
      </dsp:nvSpPr>
      <dsp:spPr>
        <a:xfrm>
          <a:off x="347795" y="1707028"/>
          <a:ext cx="632184" cy="632184"/>
        </a:xfrm>
        <a:prstGeom prst="ellipse">
          <a:avLst/>
        </a:prstGeom>
        <a:blipFill rotWithShape="0">
          <a:blip xmlns:r="http://schemas.openxmlformats.org/officeDocument/2006/relationships" r:embed="rId3"/>
          <a:stretch>
            <a:fillRect/>
          </a:stretch>
        </a:blipFill>
        <a:ln w="25400" cap="flat" cmpd="sng" algn="ctr">
          <a:solidFill>
            <a:schemeClr val="accent5">
              <a:hueOff val="-6622584"/>
              <a:satOff val="26541"/>
              <a:lumOff val="5752"/>
              <a:alphaOff val="0"/>
            </a:schemeClr>
          </a:solidFill>
          <a:prstDash val="solid"/>
        </a:ln>
        <a:effectLst/>
      </dsp:spPr>
      <dsp:style>
        <a:lnRef idx="2">
          <a:scrgbClr r="0" g="0" b="0"/>
        </a:lnRef>
        <a:fillRef idx="1">
          <a:scrgbClr r="0" g="0" b="0"/>
        </a:fillRef>
        <a:effectRef idx="0">
          <a:scrgbClr r="0" g="0" b="0"/>
        </a:effectRef>
        <a:fontRef idx="minor"/>
      </dsp:style>
    </dsp:sp>
    <dsp:sp modelId="{B40784A3-D5CE-4023-B296-EC908280E0EA}">
      <dsp:nvSpPr>
        <dsp:cNvPr id="0" name=""/>
        <dsp:cNvSpPr/>
      </dsp:nvSpPr>
      <dsp:spPr>
        <a:xfrm>
          <a:off x="373931" y="2528999"/>
          <a:ext cx="7395798" cy="505747"/>
        </a:xfrm>
        <a:prstGeom prst="rect">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01437" tIns="40640" rIns="40640" bIns="40640" numCol="1" spcCol="1270" anchor="ctr" anchorCtr="0">
          <a:noAutofit/>
        </a:bodyPr>
        <a:lstStyle/>
        <a:p>
          <a:pPr lvl="0" algn="l" defTabSz="711200" rtl="0">
            <a:lnSpc>
              <a:spcPct val="90000"/>
            </a:lnSpc>
            <a:spcBef>
              <a:spcPct val="0"/>
            </a:spcBef>
            <a:spcAft>
              <a:spcPct val="35000"/>
            </a:spcAft>
          </a:pPr>
          <a:r>
            <a:rPr lang="zh-CN" altLang="en-US" sz="1600" kern="1200" dirty="0" smtClean="0">
              <a:solidFill>
                <a:schemeClr val="tx1"/>
              </a:solidFill>
              <a:latin typeface="等线 Light" panose="02010600030101010101" pitchFamily="2" charset="-122"/>
              <a:ea typeface="等线 Light" panose="02010600030101010101" pitchFamily="2" charset="-122"/>
            </a:rPr>
            <a:t>每个节点对区块链进行独立选择，在工作量证明机制下选择最长的区块链。</a:t>
          </a:r>
          <a:endParaRPr lang="zh-CN" altLang="en-US" sz="1600" kern="1200" dirty="0">
            <a:solidFill>
              <a:schemeClr val="tx1"/>
            </a:solidFill>
            <a:latin typeface="等线 Light" panose="02010600030101010101" pitchFamily="2" charset="-122"/>
            <a:ea typeface="等线 Light" panose="02010600030101010101" pitchFamily="2" charset="-122"/>
          </a:endParaRPr>
        </a:p>
      </dsp:txBody>
      <dsp:txXfrm>
        <a:off x="373931" y="2528999"/>
        <a:ext cx="7395798" cy="505747"/>
      </dsp:txXfrm>
    </dsp:sp>
    <dsp:sp modelId="{C7744CA5-F28E-4EC0-9483-7353296F7544}">
      <dsp:nvSpPr>
        <dsp:cNvPr id="0" name=""/>
        <dsp:cNvSpPr/>
      </dsp:nvSpPr>
      <dsp:spPr>
        <a:xfrm>
          <a:off x="57839" y="2465781"/>
          <a:ext cx="632184" cy="632184"/>
        </a:xfrm>
        <a:prstGeom prst="ellipse">
          <a:avLst/>
        </a:prstGeom>
        <a:blipFill rotWithShape="0">
          <a:blip xmlns:r="http://schemas.openxmlformats.org/officeDocument/2006/relationships" r:embed="rId4"/>
          <a:stretch>
            <a:fillRect/>
          </a:stretch>
        </a:blipFill>
        <a:ln w="25400" cap="flat" cmpd="sng" algn="ctr">
          <a:solidFill>
            <a:schemeClr val="accent5">
              <a:hueOff val="-9933876"/>
              <a:satOff val="39811"/>
              <a:lumOff val="8628"/>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1#4">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4#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8/layout/VerticalCurvedList#2">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srcNode" val="srcNode"/>
            <dgm:param type="dstNode" val="dstNode"/>
            <dgm:param type="endSty" val="noArr"/>
            <dgm:param type="connRout" val="curve"/>
            <dgm:param type="begPts" val="ctr"/>
            <dgm:param type="endPts" val="ct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parTxRTLAlign" val="l"/>
                <dgm:param type="shpTxLTRAlignCh" val="l"/>
                <dgm:param type="shpTxRTLAlignCh" val="l"/>
              </dgm:alg>
            </dgm:if>
            <dgm:else name="Name2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parTxRTLAlign" val="l"/>
                <dgm:param type="shpTxLTRAlignCh" val="l"/>
                <dgm:param type="shpTxRTLAlignCh" val="l"/>
              </dgm:alg>
            </dgm:if>
            <dgm:else name="Name3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parTxRTLAlign" val="l"/>
                <dgm:param type="shpTxLTRAlignCh" val="l"/>
                <dgm:param type="shpTxRTLAlignCh" val="l"/>
              </dgm:alg>
            </dgm:if>
            <dgm:else name="Name3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parTxRTLAlign" val="l"/>
                <dgm:param type="shpTxLTRAlignCh" val="l"/>
                <dgm:param type="shpTxRTLAlignCh" val="l"/>
              </dgm:alg>
            </dgm:if>
            <dgm:else name="Name4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parTxRTLAlign" val="l"/>
                <dgm:param type="shpTxLTRAlignCh" val="l"/>
                <dgm:param type="shpTxRTLAlignCh" val="l"/>
              </dgm:alg>
            </dgm:if>
            <dgm:else name="Name4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parTxRTLAlign" val="l"/>
                <dgm:param type="shpTxLTRAlignCh" val="l"/>
                <dgm:param type="shpTxRTLAlignCh" val="l"/>
              </dgm:alg>
            </dgm:if>
            <dgm:else name="Name52">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parTxRTLAlign" val="l"/>
                <dgm:param type="shpTxLTRAlignCh" val="l"/>
                <dgm:param type="shpTxRTLAlignCh" val="l"/>
              </dgm:alg>
            </dgm:if>
            <dgm:else name="Name57">
              <dgm:alg type="tx">
                <dgm:param type="parTxLTRAlign" val="r"/>
                <dgm:param type="parTxRTLAlign" val="r"/>
                <dgm:param type="shpTxLTRAlignCh"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4#4">
  <dgm:title val=""/>
  <dgm:desc val=""/>
  <dgm:catLst>
    <dgm:cat type="simple" pri="104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2547709-F8DA-A845-8966-B88D30A20B75}" type="datetimeFigureOut">
              <a:rPr kumimoji="1" lang="zh-CN" altLang="en-US" smtClean="0"/>
              <a:t>2017/6/30</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9F5A9DB-B809-4240-B0C1-D5596C446865}" type="slidenum">
              <a:rPr kumimoji="1" lang="zh-CN" altLang="en-US" smtClean="0"/>
              <a:t>‹#›</a:t>
            </a:fld>
            <a:endParaRPr kumimoji="1" lang="zh-CN" altLang="en-US"/>
          </a:p>
        </p:txBody>
      </p:sp>
    </p:spTree>
    <p:extLst>
      <p:ext uri="{BB962C8B-B14F-4D97-AF65-F5344CB8AC3E}">
        <p14:creationId xmlns:p14="http://schemas.microsoft.com/office/powerpoint/2010/main" val="289916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B03D9F38-F204-8340-AFEA-91F14798A562}" type="datetimeFigureOut">
              <a:rPr kumimoji="1" lang="zh-CN" altLang="en-US" smtClean="0"/>
              <a:t>2017/6/30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27FD348-5240-BB4C-8431-C78BB56E008D}"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B03D9F38-F204-8340-AFEA-91F14798A562}" type="datetimeFigureOut">
              <a:rPr kumimoji="1" lang="zh-CN" altLang="en-US" smtClean="0"/>
              <a:t>2017/6/30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27FD348-5240-BB4C-8431-C78BB56E008D}"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457200" y="274638"/>
            <a:ext cx="6019800" cy="5851525"/>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B03D9F38-F204-8340-AFEA-91F14798A562}" type="datetimeFigureOut">
              <a:rPr kumimoji="1" lang="zh-CN" altLang="en-US" smtClean="0"/>
              <a:t>2017/6/30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27FD348-5240-BB4C-8431-C78BB56E008D}"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B03D9F38-F204-8340-AFEA-91F14798A562}" type="datetimeFigureOut">
              <a:rPr kumimoji="1" lang="zh-CN" altLang="en-US" smtClean="0"/>
              <a:t>2017/6/30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27FD348-5240-BB4C-8431-C78BB56E008D}"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B03D9F38-F204-8340-AFEA-91F14798A562}" type="datetimeFigureOut">
              <a:rPr kumimoji="1" lang="zh-CN" altLang="en-US" smtClean="0"/>
              <a:t>2017/6/30</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27FD348-5240-BB4C-8431-C78BB56E008D}"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B03D9F38-F204-8340-AFEA-91F14798A562}" type="datetimeFigureOut">
              <a:rPr kumimoji="1" lang="zh-CN" altLang="en-US" smtClean="0"/>
              <a:t>2017/6/30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27FD348-5240-BB4C-8431-C78BB56E008D}"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B03D9F38-F204-8340-AFEA-91F14798A562}" type="datetimeFigureOut">
              <a:rPr kumimoji="1" lang="zh-CN" altLang="en-US" smtClean="0"/>
              <a:t>2017/6/30</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27FD348-5240-BB4C-8431-C78BB56E008D}"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B03D9F38-F204-8340-AFEA-91F14798A562}" type="datetimeFigureOut">
              <a:rPr kumimoji="1" lang="zh-CN" altLang="en-US" smtClean="0"/>
              <a:t>2017/6/30</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27FD348-5240-BB4C-8431-C78BB56E008D}"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03D9F38-F204-8340-AFEA-91F14798A562}" type="datetimeFigureOut">
              <a:rPr kumimoji="1" lang="zh-CN" altLang="en-US" smtClean="0"/>
              <a:t>2017/6/30</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27FD348-5240-BB4C-8431-C78BB56E008D}"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B03D9F38-F204-8340-AFEA-91F14798A562}" type="datetimeFigureOut">
              <a:rPr kumimoji="1" lang="zh-CN" altLang="en-US" smtClean="0"/>
              <a:t>2017/6/30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27FD348-5240-BB4C-8431-C78BB56E008D}"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B03D9F38-F204-8340-AFEA-91F14798A562}" type="datetimeFigureOut">
              <a:rPr kumimoji="1" lang="zh-CN" altLang="en-US" smtClean="0"/>
              <a:t>2017/6/30</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27FD348-5240-BB4C-8431-C78BB56E008D}"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3D9F38-F204-8340-AFEA-91F14798A562}" type="datetimeFigureOut">
              <a:rPr kumimoji="1" lang="zh-CN" altLang="en-US" smtClean="0"/>
              <a:t>2017/6/30</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7FD348-5240-BB4C-8431-C78BB56E008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10.jpe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jpe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4.emf"/><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 Id="rId3"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8"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30.png"/><Relationship Id="rId5" Type="http://schemas.openxmlformats.org/officeDocument/2006/relationships/diagramData" Target="../diagrams/data3.xml"/><Relationship Id="rId6" Type="http://schemas.openxmlformats.org/officeDocument/2006/relationships/diagramLayout" Target="../diagrams/layout3.xml"/><Relationship Id="rId7" Type="http://schemas.openxmlformats.org/officeDocument/2006/relationships/diagramQuickStyle" Target="../diagrams/quickStyle3.xml"/><Relationship Id="rId8" Type="http://schemas.openxmlformats.org/officeDocument/2006/relationships/diagramColors" Target="../diagrams/colors3.xml"/><Relationship Id="rId9"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5.xml.rels><?xml version="1.0" encoding="UTF-8" standalone="yes"?>
<Relationships xmlns="http://schemas.openxmlformats.org/package/2006/relationships"><Relationship Id="rId11" Type="http://schemas.openxmlformats.org/officeDocument/2006/relationships/image" Target="../media/image41.jpeg"/><Relationship Id="rId12" Type="http://schemas.openxmlformats.org/officeDocument/2006/relationships/image" Target="../media/image42.jpeg"/><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image" Target="../media/image35.jpeg"/><Relationship Id="rId5" Type="http://schemas.openxmlformats.org/officeDocument/2006/relationships/image" Target="../media/image36.jpeg"/><Relationship Id="rId6" Type="http://schemas.openxmlformats.org/officeDocument/2006/relationships/image" Target="../media/image37.jpeg"/><Relationship Id="rId7" Type="http://schemas.openxmlformats.org/officeDocument/2006/relationships/image" Target="../media/image33.jpeg"/><Relationship Id="rId8" Type="http://schemas.openxmlformats.org/officeDocument/2006/relationships/image" Target="../media/image38.jpeg"/><Relationship Id="rId9" Type="http://schemas.openxmlformats.org/officeDocument/2006/relationships/image" Target="../media/image39.jpeg"/><Relationship Id="rId10" Type="http://schemas.openxmlformats.org/officeDocument/2006/relationships/image" Target="../media/image40.jpe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3.png"/><Relationship Id="rId5"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6.xml.rels><?xml version="1.0" encoding="UTF-8" standalone="yes"?>
<Relationships xmlns="http://schemas.openxmlformats.org/package/2006/relationships"><Relationship Id="rId11" Type="http://schemas.openxmlformats.org/officeDocument/2006/relationships/diagramLayout" Target="../diagrams/layout2.xml"/><Relationship Id="rId12" Type="http://schemas.openxmlformats.org/officeDocument/2006/relationships/diagramQuickStyle" Target="../diagrams/quickStyle2.xml"/><Relationship Id="rId13" Type="http://schemas.openxmlformats.org/officeDocument/2006/relationships/diagramColors" Target="../diagrams/colors2.xml"/><Relationship Id="rId14"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 Id="rId4" Type="http://schemas.openxmlformats.org/officeDocument/2006/relationships/diagramData" Target="../diagrams/data1.xml"/><Relationship Id="rId5" Type="http://schemas.openxmlformats.org/officeDocument/2006/relationships/diagramLayout" Target="../diagrams/layout1.xml"/><Relationship Id="rId6" Type="http://schemas.openxmlformats.org/officeDocument/2006/relationships/diagramQuickStyle" Target="../diagrams/quickStyle1.xml"/><Relationship Id="rId7" Type="http://schemas.openxmlformats.org/officeDocument/2006/relationships/diagramColors" Target="../diagrams/colors1.xml"/><Relationship Id="rId8" Type="http://schemas.microsoft.com/office/2007/relationships/diagramDrawing" Target="../diagrams/drawing1.xml"/><Relationship Id="rId9" Type="http://schemas.openxmlformats.org/officeDocument/2006/relationships/image" Target="../media/image7.jpeg"/><Relationship Id="rId10" Type="http://schemas.openxmlformats.org/officeDocument/2006/relationships/diagramData" Target="../diagrams/data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 3"/>
          <p:cNvGrpSpPr/>
          <p:nvPr/>
        </p:nvGrpSpPr>
        <p:grpSpPr>
          <a:xfrm>
            <a:off x="0" y="8579"/>
            <a:ext cx="9144000" cy="6858000"/>
            <a:chOff x="0" y="8579"/>
            <a:chExt cx="9144000" cy="6858000"/>
          </a:xfrm>
        </p:grpSpPr>
        <p:pic>
          <p:nvPicPr>
            <p:cNvPr id="5" name="图片 4"/>
            <p:cNvPicPr>
              <a:picLocks noChangeAspect="1"/>
            </p:cNvPicPr>
            <p:nvPr/>
          </p:nvPicPr>
          <p:blipFill rotWithShape="1">
            <a:blip r:embed="rId2">
              <a:alphaModFix amt="27000"/>
              <a:extLst>
                <a:ext uri="{BEBA8EAE-BF5A-486C-A8C5-ECC9F3942E4B}">
                  <a14:imgProps xmlns:a14="http://schemas.microsoft.com/office/drawing/2010/main">
                    <a14:imgLayer r:embed="rId3">
                      <a14:imgEffect>
                        <a14:saturation sat="97000"/>
                      </a14:imgEffect>
                    </a14:imgLayer>
                  </a14:imgProps>
                </a:ext>
                <a:ext uri="{28A0092B-C50C-407E-A947-70E740481C1C}">
                  <a14:useLocalDpi xmlns:a14="http://schemas.microsoft.com/office/drawing/2010/main" val="0"/>
                </a:ext>
              </a:extLst>
            </a:blip>
            <a:srcRect l="3582" r="2886"/>
            <a:stretch>
              <a:fillRect/>
            </a:stretch>
          </p:blipFill>
          <p:spPr>
            <a:xfrm>
              <a:off x="0" y="8579"/>
              <a:ext cx="9144000" cy="6858000"/>
            </a:xfrm>
            <a:prstGeom prst="rect">
              <a:avLst/>
            </a:prstGeom>
          </p:spPr>
        </p:pic>
        <p:sp>
          <p:nvSpPr>
            <p:cNvPr id="7" name="矩形 6"/>
            <p:cNvSpPr/>
            <p:nvPr/>
          </p:nvSpPr>
          <p:spPr>
            <a:xfrm>
              <a:off x="2068344" y="2668138"/>
              <a:ext cx="5262979" cy="769441"/>
            </a:xfrm>
            <a:prstGeom prst="rect">
              <a:avLst/>
            </a:prstGeom>
            <a:noFill/>
          </p:spPr>
          <p:txBody>
            <a:bodyPr wrap="none" lIns="91440" tIns="45720" rIns="91440" bIns="45720">
              <a:spAutoFit/>
            </a:bodyPr>
            <a:lstStyle/>
            <a:p>
              <a:pPr algn="ctr"/>
              <a:r>
                <a:rPr lang="zh-CN" altLang="en-US" sz="4400" dirty="0" smtClean="0">
                  <a:ln w="0"/>
                  <a:solidFill>
                    <a:schemeClr val="tx1">
                      <a:lumMod val="65000"/>
                      <a:lumOff val="35000"/>
                    </a:schemeClr>
                  </a:solidFill>
                  <a:effectLst>
                    <a:reflection blurRad="6350" stA="53000" endA="300" endPos="35500" dir="5400000" sy="-90000" algn="bl" rotWithShape="0"/>
                  </a:effectLst>
                  <a:latin typeface="黑体" panose="02010609060101010101" charset="-122"/>
                  <a:ea typeface="黑体" panose="02010609060101010101" charset="-122"/>
                  <a:cs typeface="黑体" panose="02010609060101010101" charset="-122"/>
                </a:rPr>
                <a:t>中交金卡区块链方案</a:t>
              </a:r>
            </a:p>
          </p:txBody>
        </p:sp>
        <p:sp>
          <p:nvSpPr>
            <p:cNvPr id="9" name="文本框 8"/>
            <p:cNvSpPr txBox="1"/>
            <p:nvPr/>
          </p:nvSpPr>
          <p:spPr>
            <a:xfrm>
              <a:off x="4559300" y="3688847"/>
              <a:ext cx="2990717" cy="400110"/>
            </a:xfrm>
            <a:prstGeom prst="rect">
              <a:avLst/>
            </a:prstGeom>
            <a:noFill/>
          </p:spPr>
          <p:txBody>
            <a:bodyPr wrap="square" rtlCol="0">
              <a:spAutoFit/>
            </a:bodyPr>
            <a:lstStyle/>
            <a:p>
              <a:r>
                <a:rPr kumimoji="1" lang="zh-CN" altLang="en-US" sz="2000" dirty="0" smtClean="0">
                  <a:solidFill>
                    <a:schemeClr val="tx1">
                      <a:lumMod val="65000"/>
                      <a:lumOff val="35000"/>
                    </a:schemeClr>
                  </a:solidFill>
                  <a:latin typeface="黑体" panose="02010609060101010101" charset="-122"/>
                  <a:ea typeface="黑体" panose="02010609060101010101" charset="-122"/>
                  <a:cs typeface="黑体" panose="02010609060101010101" charset="-122"/>
                </a:rPr>
                <a:t>链链信息科技有限公司</a:t>
              </a:r>
              <a:endParaRPr kumimoji="1" lang="zh-CN" altLang="en-US" sz="2000" dirty="0">
                <a:solidFill>
                  <a:schemeClr val="tx1">
                    <a:lumMod val="65000"/>
                    <a:lumOff val="35000"/>
                  </a:schemeClr>
                </a:solidFill>
                <a:latin typeface="黑体" panose="02010609060101010101" charset="-122"/>
                <a:ea typeface="黑体" panose="02010609060101010101" charset="-122"/>
                <a:cs typeface="黑体" panose="02010609060101010101" charset="-122"/>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alphaModFix amt="58000"/>
            <a:extLst>
              <a:ext uri="{28A0092B-C50C-407E-A947-70E740481C1C}">
                <a14:useLocalDpi xmlns:a14="http://schemas.microsoft.com/office/drawing/2010/main" val="0"/>
              </a:ext>
            </a:extLst>
          </a:blip>
          <a:stretch>
            <a:fillRect/>
          </a:stretch>
        </p:blipFill>
        <p:spPr>
          <a:xfrm>
            <a:off x="0" y="2833687"/>
            <a:ext cx="9144000" cy="4024313"/>
          </a:xfrm>
          <a:prstGeom prst="rect">
            <a:avLst/>
          </a:prstGeom>
        </p:spPr>
      </p:pic>
      <p:sp>
        <p:nvSpPr>
          <p:cNvPr id="20" name="文本框 19"/>
          <p:cNvSpPr txBox="1"/>
          <p:nvPr/>
        </p:nvSpPr>
        <p:spPr>
          <a:xfrm>
            <a:off x="398832" y="316010"/>
            <a:ext cx="1860497" cy="384810"/>
          </a:xfrm>
          <a:prstGeom prst="rect">
            <a:avLst/>
          </a:prstGeom>
          <a:noFill/>
        </p:spPr>
        <p:txBody>
          <a:bodyPr wrap="square" rtlCol="0">
            <a:spAutoFit/>
          </a:bodyPr>
          <a:lstStyle/>
          <a:p>
            <a:r>
              <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一个例子</a:t>
            </a:r>
          </a:p>
        </p:txBody>
      </p:sp>
      <p:cxnSp>
        <p:nvCxnSpPr>
          <p:cNvPr id="21" name="直线连接符 20"/>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grpSp>
        <p:nvGrpSpPr>
          <p:cNvPr id="7" name="组合 6"/>
          <p:cNvGrpSpPr/>
          <p:nvPr/>
        </p:nvGrpSpPr>
        <p:grpSpPr>
          <a:xfrm>
            <a:off x="723900" y="1715770"/>
            <a:ext cx="7914005" cy="4507230"/>
            <a:chOff x="1046" y="1629"/>
            <a:chExt cx="12463" cy="7098"/>
          </a:xfrm>
        </p:grpSpPr>
        <p:grpSp>
          <p:nvGrpSpPr>
            <p:cNvPr id="2" name="组合 1"/>
            <p:cNvGrpSpPr/>
            <p:nvPr/>
          </p:nvGrpSpPr>
          <p:grpSpPr>
            <a:xfrm>
              <a:off x="5254" y="3583"/>
              <a:ext cx="2668" cy="2504"/>
              <a:chOff x="3518220" y="2259727"/>
              <a:chExt cx="1130435" cy="1060730"/>
            </a:xfrm>
          </p:grpSpPr>
          <p:sp>
            <p:nvSpPr>
              <p:cNvPr id="5" name="等腰三角形 4"/>
              <p:cNvSpPr/>
              <p:nvPr/>
            </p:nvSpPr>
            <p:spPr>
              <a:xfrm rot="5400000">
                <a:off x="3661103" y="2332879"/>
                <a:ext cx="1060704" cy="914400"/>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等腰三角形 3"/>
              <p:cNvSpPr/>
              <p:nvPr/>
            </p:nvSpPr>
            <p:spPr>
              <a:xfrm rot="5400000">
                <a:off x="3445068" y="2332905"/>
                <a:ext cx="1060704" cy="91440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TextBox 7"/>
            <p:cNvSpPr txBox="1"/>
            <p:nvPr/>
          </p:nvSpPr>
          <p:spPr>
            <a:xfrm>
              <a:off x="8066" y="2475"/>
              <a:ext cx="5443" cy="6252"/>
            </a:xfrm>
            <a:prstGeom prst="rect">
              <a:avLst/>
            </a:prstGeom>
            <a:noFill/>
          </p:spPr>
          <p:txBody>
            <a:bodyPr wrap="square" rtlCol="0">
              <a:spAutoFit/>
            </a:bodyPr>
            <a:lstStyle/>
            <a:p>
              <a:pPr marL="285750" indent="-285750">
                <a:lnSpc>
                  <a:spcPct val="150000"/>
                </a:lnSpc>
                <a:buClr>
                  <a:schemeClr val="accent6">
                    <a:lumMod val="75000"/>
                  </a:schemeClr>
                </a:buClr>
                <a:buFont typeface="Arial" panose="020B0604020202020204" pitchFamily="34" charset="0"/>
                <a:buChar char="•"/>
              </a:pPr>
              <a:r>
                <a:rPr lang="zh-CN" altLang="zh-CN" sz="1400" dirty="0"/>
                <a:t>存放在互联网的各个比特币节点上，每个节点都有一份完整的备份</a:t>
              </a:r>
              <a:endParaRPr lang="en-US" altLang="zh-CN" sz="1400" dirty="0" smtClean="0"/>
            </a:p>
            <a:p>
              <a:pPr marL="285750" indent="-285750">
                <a:lnSpc>
                  <a:spcPct val="150000"/>
                </a:lnSpc>
                <a:buClr>
                  <a:schemeClr val="accent6">
                    <a:lumMod val="75000"/>
                  </a:schemeClr>
                </a:buClr>
                <a:buFont typeface="Arial" panose="020B0604020202020204" pitchFamily="34" charset="0"/>
                <a:buChar char="•"/>
              </a:pPr>
              <a:r>
                <a:rPr lang="zh-CN" altLang="zh-CN" sz="1400" dirty="0"/>
                <a:t>记录着自比特币诞生以来的所有比特币转账</a:t>
              </a:r>
              <a:r>
                <a:rPr lang="zh-CN" altLang="zh-CN" sz="1400" dirty="0" smtClean="0"/>
                <a:t>交易</a:t>
              </a:r>
              <a:endParaRPr lang="en-US" altLang="zh-CN" sz="1400" dirty="0" smtClean="0"/>
            </a:p>
            <a:p>
              <a:pPr marL="285750" indent="-285750">
                <a:lnSpc>
                  <a:spcPct val="150000"/>
                </a:lnSpc>
                <a:buClr>
                  <a:schemeClr val="accent6">
                    <a:lumMod val="75000"/>
                  </a:schemeClr>
                </a:buClr>
                <a:buFont typeface="Arial" panose="020B0604020202020204" pitchFamily="34" charset="0"/>
                <a:buChar char="•"/>
              </a:pPr>
              <a:r>
                <a:rPr lang="zh-CN" altLang="zh-CN" sz="1400" dirty="0" smtClean="0"/>
                <a:t>账本分</a:t>
              </a:r>
              <a:r>
                <a:rPr lang="zh-CN" altLang="zh-CN" sz="1400" dirty="0"/>
                <a:t>区块</a:t>
              </a:r>
              <a:r>
                <a:rPr lang="zh-CN" altLang="zh-CN" sz="1400" dirty="0" smtClean="0"/>
                <a:t>存储，</a:t>
              </a:r>
              <a:r>
                <a:rPr lang="zh-CN" altLang="zh-CN" sz="1400" dirty="0"/>
                <a:t>每一块包含一部分交易记录。</a:t>
              </a:r>
              <a:r>
                <a:rPr lang="zh-CN" altLang="zh-CN" sz="1400" dirty="0" smtClean="0"/>
                <a:t>每个区块记录</a:t>
              </a:r>
              <a:r>
                <a:rPr lang="zh-CN" altLang="zh-CN" sz="1400" dirty="0"/>
                <a:t>着前一区块</a:t>
              </a:r>
              <a:r>
                <a:rPr lang="zh-CN" altLang="zh-CN" sz="1400" dirty="0" smtClean="0"/>
                <a:t>的</a:t>
              </a:r>
              <a:r>
                <a:rPr lang="en-US" altLang="zh-CN" sz="1400" dirty="0" smtClean="0"/>
                <a:t>ID</a:t>
              </a:r>
              <a:r>
                <a:rPr lang="zh-CN" altLang="zh-CN" sz="1400" dirty="0" smtClean="0"/>
                <a:t>，形成链</a:t>
              </a:r>
              <a:r>
                <a:rPr lang="zh-CN" altLang="zh-CN" sz="1400" dirty="0"/>
                <a:t>状</a:t>
              </a:r>
              <a:r>
                <a:rPr lang="zh-CN" altLang="zh-CN" sz="1400" dirty="0" smtClean="0"/>
                <a:t>结构</a:t>
              </a:r>
              <a:endParaRPr lang="en-US" altLang="zh-CN" sz="1400" dirty="0"/>
            </a:p>
            <a:p>
              <a:pPr marL="285750" indent="-285750">
                <a:lnSpc>
                  <a:spcPct val="150000"/>
                </a:lnSpc>
                <a:buClr>
                  <a:schemeClr val="accent6">
                    <a:lumMod val="75000"/>
                  </a:schemeClr>
                </a:buClr>
                <a:buFont typeface="Arial" panose="020B0604020202020204" pitchFamily="34" charset="0"/>
                <a:buChar char="•"/>
              </a:pPr>
              <a:r>
                <a:rPr lang="zh-CN" altLang="zh-CN" sz="1400" dirty="0" smtClean="0"/>
                <a:t>当要</a:t>
              </a:r>
              <a:r>
                <a:rPr lang="zh-CN" altLang="zh-CN" sz="1400" dirty="0"/>
                <a:t>发起一笔比特币</a:t>
              </a:r>
              <a:r>
                <a:rPr lang="zh-CN" altLang="zh-CN" sz="1400" dirty="0" smtClean="0"/>
                <a:t>交易时</a:t>
              </a:r>
              <a:r>
                <a:rPr lang="en-US" altLang="zh-CN" sz="1400" dirty="0"/>
                <a:t>,</a:t>
              </a:r>
              <a:r>
                <a:rPr lang="zh-CN" altLang="zh-CN" sz="1400" dirty="0" smtClean="0"/>
                <a:t>只需</a:t>
              </a:r>
              <a:r>
                <a:rPr lang="zh-CN" altLang="zh-CN" sz="1400" dirty="0"/>
                <a:t>把交易信息广播到</a:t>
              </a:r>
              <a:r>
                <a:rPr lang="en-US" altLang="zh-CN" sz="1400" dirty="0"/>
                <a:t>p2p</a:t>
              </a:r>
              <a:r>
                <a:rPr lang="zh-CN" altLang="zh-CN" sz="1400" dirty="0"/>
                <a:t>网络中</a:t>
              </a:r>
              <a:r>
                <a:rPr lang="en-US" altLang="zh-CN" sz="1400" dirty="0"/>
                <a:t>,</a:t>
              </a:r>
              <a:r>
                <a:rPr lang="zh-CN" altLang="zh-CN" sz="1400" dirty="0"/>
                <a:t>矿工</a:t>
              </a:r>
              <a:r>
                <a:rPr lang="zh-CN" altLang="zh-CN" sz="1400" dirty="0" smtClean="0"/>
                <a:t>把交易</a:t>
              </a:r>
              <a:r>
                <a:rPr lang="zh-CN" altLang="zh-CN" sz="1400" dirty="0"/>
                <a:t>信息记录成一个新的区块连到区块链上，</a:t>
              </a:r>
              <a:r>
                <a:rPr lang="zh-CN" altLang="zh-CN" sz="1400" dirty="0" smtClean="0"/>
                <a:t>交易完成</a:t>
              </a:r>
              <a:endParaRPr lang="en-US" altLang="zh-CN" sz="1400" dirty="0" smtClean="0"/>
            </a:p>
            <a:p>
              <a:pPr marL="285750" indent="-285750">
                <a:lnSpc>
                  <a:spcPct val="150000"/>
                </a:lnSpc>
                <a:buClr>
                  <a:schemeClr val="accent6">
                    <a:lumMod val="75000"/>
                  </a:schemeClr>
                </a:buClr>
                <a:buFont typeface="Arial" panose="020B0604020202020204" pitchFamily="34" charset="0"/>
                <a:buChar char="•"/>
              </a:pPr>
              <a:endParaRPr lang="zh-CN" altLang="en-US" sz="1400" dirty="0"/>
            </a:p>
          </p:txBody>
        </p:sp>
        <p:sp>
          <p:nvSpPr>
            <p:cNvPr id="6" name="矩形 5"/>
            <p:cNvSpPr/>
            <p:nvPr/>
          </p:nvSpPr>
          <p:spPr>
            <a:xfrm>
              <a:off x="8445" y="1629"/>
              <a:ext cx="5049" cy="582"/>
            </a:xfrm>
            <a:prstGeom prst="rect">
              <a:avLst/>
            </a:prstGeom>
          </p:spPr>
          <p:txBody>
            <a:bodyPr wrap="none">
              <a:spAutoFit/>
            </a:bodyPr>
            <a:lstStyle/>
            <a:p>
              <a:r>
                <a:rPr lang="zh-CN" altLang="en-US" b="1" dirty="0" smtClean="0">
                  <a:solidFill>
                    <a:schemeClr val="accent1"/>
                  </a:solidFill>
                </a:rPr>
                <a:t>更简单的描述，以比特币为例</a:t>
              </a:r>
            </a:p>
          </p:txBody>
        </p:sp>
        <p:grpSp>
          <p:nvGrpSpPr>
            <p:cNvPr id="67" name="组合 66"/>
            <p:cNvGrpSpPr/>
            <p:nvPr/>
          </p:nvGrpSpPr>
          <p:grpSpPr>
            <a:xfrm>
              <a:off x="1046" y="4208"/>
              <a:ext cx="1310" cy="1247"/>
              <a:chOff x="1409961" y="1540286"/>
              <a:chExt cx="831692" cy="792088"/>
            </a:xfrm>
          </p:grpSpPr>
          <p:sp>
            <p:nvSpPr>
              <p:cNvPr id="68" name="正五边形 67"/>
              <p:cNvSpPr/>
              <p:nvPr/>
            </p:nvSpPr>
            <p:spPr>
              <a:xfrm>
                <a:off x="1409961" y="1540286"/>
                <a:ext cx="831692" cy="792088"/>
              </a:xfrm>
              <a:prstGeom prst="pentagon">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Freeform 72"/>
              <p:cNvSpPr>
                <a:spLocks noEditPoints="1"/>
              </p:cNvSpPr>
              <p:nvPr/>
            </p:nvSpPr>
            <p:spPr bwMode="auto">
              <a:xfrm>
                <a:off x="1594695" y="1745039"/>
                <a:ext cx="485110" cy="485984"/>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accent6">
                  <a:lumMod val="75000"/>
                </a:schemeClr>
              </a:solidFill>
              <a:ln>
                <a:noFill/>
              </a:ln>
            </p:spPr>
            <p:txBody>
              <a:bodyPr vert="horz" wrap="square" lIns="68571" tIns="34286" rIns="68571" bIns="34286" numCol="1" anchor="t" anchorCtr="0"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p>
            </p:txBody>
          </p:sp>
        </p:grpSp>
        <p:grpSp>
          <p:nvGrpSpPr>
            <p:cNvPr id="70" name="组合 69"/>
            <p:cNvGrpSpPr/>
            <p:nvPr/>
          </p:nvGrpSpPr>
          <p:grpSpPr>
            <a:xfrm>
              <a:off x="2523" y="2868"/>
              <a:ext cx="1310" cy="1247"/>
              <a:chOff x="1215154" y="1491630"/>
              <a:chExt cx="831692" cy="792088"/>
            </a:xfrm>
          </p:grpSpPr>
          <p:sp>
            <p:nvSpPr>
              <p:cNvPr id="71" name="正五边形 70"/>
              <p:cNvSpPr/>
              <p:nvPr/>
            </p:nvSpPr>
            <p:spPr>
              <a:xfrm>
                <a:off x="1215154" y="1491630"/>
                <a:ext cx="831692" cy="792088"/>
              </a:xfrm>
              <a:prstGeom prst="pentagon">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Freeform 72"/>
              <p:cNvSpPr>
                <a:spLocks noEditPoints="1"/>
              </p:cNvSpPr>
              <p:nvPr/>
            </p:nvSpPr>
            <p:spPr bwMode="auto">
              <a:xfrm>
                <a:off x="1409961" y="1687714"/>
                <a:ext cx="485110" cy="485984"/>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accent6">
                  <a:lumMod val="75000"/>
                </a:schemeClr>
              </a:solidFill>
              <a:ln>
                <a:noFill/>
              </a:ln>
            </p:spPr>
            <p:txBody>
              <a:bodyPr vert="horz" wrap="square" lIns="68571" tIns="34286" rIns="68571" bIns="34286" numCol="1" anchor="t" anchorCtr="0"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p>
            </p:txBody>
          </p:sp>
        </p:grpSp>
        <p:grpSp>
          <p:nvGrpSpPr>
            <p:cNvPr id="73" name="组合 72"/>
            <p:cNvGrpSpPr/>
            <p:nvPr/>
          </p:nvGrpSpPr>
          <p:grpSpPr>
            <a:xfrm>
              <a:off x="4275" y="1770"/>
              <a:ext cx="1310" cy="1247"/>
              <a:chOff x="1215154" y="1491630"/>
              <a:chExt cx="831692" cy="792088"/>
            </a:xfrm>
          </p:grpSpPr>
          <p:sp>
            <p:nvSpPr>
              <p:cNvPr id="74" name="正五边形 73"/>
              <p:cNvSpPr/>
              <p:nvPr/>
            </p:nvSpPr>
            <p:spPr>
              <a:xfrm>
                <a:off x="1215154" y="1491630"/>
                <a:ext cx="831692" cy="792088"/>
              </a:xfrm>
              <a:prstGeom prst="pentagon">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Freeform 72"/>
              <p:cNvSpPr>
                <a:spLocks noEditPoints="1"/>
              </p:cNvSpPr>
              <p:nvPr/>
            </p:nvSpPr>
            <p:spPr bwMode="auto">
              <a:xfrm>
                <a:off x="1409961" y="1687714"/>
                <a:ext cx="485110" cy="485984"/>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accent6">
                  <a:lumMod val="75000"/>
                </a:schemeClr>
              </a:solidFill>
              <a:ln>
                <a:noFill/>
              </a:ln>
            </p:spPr>
            <p:txBody>
              <a:bodyPr vert="horz" wrap="square" lIns="68571" tIns="34286" rIns="68571" bIns="34286" numCol="1" anchor="t" anchorCtr="0"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p>
            </p:txBody>
          </p:sp>
        </p:grpSp>
        <p:grpSp>
          <p:nvGrpSpPr>
            <p:cNvPr id="76" name="组合 75"/>
            <p:cNvGrpSpPr/>
            <p:nvPr/>
          </p:nvGrpSpPr>
          <p:grpSpPr>
            <a:xfrm>
              <a:off x="2994" y="5605"/>
              <a:ext cx="1310" cy="1247"/>
              <a:chOff x="1187914" y="1541864"/>
              <a:chExt cx="831692" cy="792088"/>
            </a:xfrm>
          </p:grpSpPr>
          <p:sp>
            <p:nvSpPr>
              <p:cNvPr id="77" name="正五边形 76"/>
              <p:cNvSpPr/>
              <p:nvPr/>
            </p:nvSpPr>
            <p:spPr>
              <a:xfrm>
                <a:off x="1187914" y="1541864"/>
                <a:ext cx="831692" cy="792088"/>
              </a:xfrm>
              <a:prstGeom prst="pentagon">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Freeform 72"/>
              <p:cNvSpPr>
                <a:spLocks noEditPoints="1"/>
              </p:cNvSpPr>
              <p:nvPr/>
            </p:nvSpPr>
            <p:spPr bwMode="auto">
              <a:xfrm>
                <a:off x="1419930" y="1771092"/>
                <a:ext cx="453141" cy="485984"/>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accent6">
                  <a:lumMod val="75000"/>
                </a:schemeClr>
              </a:solidFill>
              <a:ln>
                <a:noFill/>
              </a:ln>
            </p:spPr>
            <p:txBody>
              <a:bodyPr vert="horz" wrap="square" lIns="68571" tIns="34286" rIns="68571" bIns="34286" numCol="1" anchor="t" anchorCtr="0"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p>
            </p:txBody>
          </p:sp>
        </p:grpSp>
        <p:cxnSp>
          <p:nvCxnSpPr>
            <p:cNvPr id="2055" name="直接连接符 2054"/>
            <p:cNvCxnSpPr>
              <a:stCxn id="68" idx="5"/>
              <a:endCxn id="71" idx="2"/>
            </p:cNvCxnSpPr>
            <p:nvPr/>
          </p:nvCxnSpPr>
          <p:spPr>
            <a:xfrm flipV="1">
              <a:off x="2356" y="4115"/>
              <a:ext cx="417" cy="569"/>
            </a:xfrm>
            <a:prstGeom prst="line">
              <a:avLst/>
            </a:prstGeom>
            <a:ln w="12700"/>
          </p:spPr>
          <p:style>
            <a:lnRef idx="1">
              <a:schemeClr val="accent6"/>
            </a:lnRef>
            <a:fillRef idx="0">
              <a:schemeClr val="accent6"/>
            </a:fillRef>
            <a:effectRef idx="0">
              <a:schemeClr val="accent6"/>
            </a:effectRef>
            <a:fontRef idx="minor">
              <a:schemeClr val="tx1"/>
            </a:fontRef>
          </p:style>
        </p:cxnSp>
        <p:cxnSp>
          <p:nvCxnSpPr>
            <p:cNvPr id="2058" name="直接连接符 2057"/>
            <p:cNvCxnSpPr>
              <a:stCxn id="71" idx="5"/>
              <a:endCxn id="74" idx="2"/>
            </p:cNvCxnSpPr>
            <p:nvPr/>
          </p:nvCxnSpPr>
          <p:spPr>
            <a:xfrm flipV="1">
              <a:off x="3832" y="3018"/>
              <a:ext cx="693" cy="326"/>
            </a:xfrm>
            <a:prstGeom prst="line">
              <a:avLst/>
            </a:prstGeom>
            <a:ln w="12700"/>
          </p:spPr>
          <p:style>
            <a:lnRef idx="1">
              <a:schemeClr val="accent6"/>
            </a:lnRef>
            <a:fillRef idx="0">
              <a:schemeClr val="accent6"/>
            </a:fillRef>
            <a:effectRef idx="0">
              <a:schemeClr val="accent6"/>
            </a:effectRef>
            <a:fontRef idx="minor">
              <a:schemeClr val="tx1"/>
            </a:fontRef>
          </p:style>
        </p:cxnSp>
        <p:sp>
          <p:nvSpPr>
            <p:cNvPr id="2061" name="文本框 2060"/>
            <p:cNvSpPr txBox="1"/>
            <p:nvPr/>
          </p:nvSpPr>
          <p:spPr>
            <a:xfrm>
              <a:off x="5243" y="4129"/>
              <a:ext cx="1542" cy="1696"/>
            </a:xfrm>
            <a:prstGeom prst="rect">
              <a:avLst/>
            </a:prstGeom>
            <a:noFill/>
          </p:spPr>
          <p:txBody>
            <a:bodyPr wrap="square" rtlCol="0">
              <a:spAutoFit/>
            </a:bodyPr>
            <a:lstStyle/>
            <a:p>
              <a:r>
                <a:rPr lang="zh-CN" altLang="en-US" sz="1600" b="1" dirty="0" smtClean="0">
                  <a:solidFill>
                    <a:schemeClr val="bg1"/>
                  </a:solidFill>
                </a:rPr>
                <a:t>区块链</a:t>
              </a:r>
              <a:r>
                <a:rPr lang="en-US" altLang="zh-CN" sz="1600" b="1" dirty="0" smtClean="0">
                  <a:solidFill>
                    <a:schemeClr val="bg1"/>
                  </a:solidFill>
                </a:rPr>
                <a:t>-</a:t>
              </a:r>
            </a:p>
            <a:p>
              <a:r>
                <a:rPr lang="zh-CN" altLang="en-US" sz="1600" b="1" dirty="0" smtClean="0">
                  <a:solidFill>
                    <a:schemeClr val="bg1"/>
                  </a:solidFill>
                </a:rPr>
                <a:t>比特币公共账本</a:t>
              </a:r>
              <a:endParaRPr lang="zh-CN" altLang="en-US" sz="1600" b="1" dirty="0">
                <a:solidFill>
                  <a:schemeClr val="bg1"/>
                </a:solidFill>
              </a:endParaRPr>
            </a:p>
          </p:txBody>
        </p:sp>
        <p:cxnSp>
          <p:nvCxnSpPr>
            <p:cNvPr id="2063" name="直接箭头连接符 2062"/>
            <p:cNvCxnSpPr>
              <a:stCxn id="77" idx="1"/>
            </p:cNvCxnSpPr>
            <p:nvPr/>
          </p:nvCxnSpPr>
          <p:spPr>
            <a:xfrm flipH="1" flipV="1">
              <a:off x="2167" y="5662"/>
              <a:ext cx="827" cy="420"/>
            </a:xfrm>
            <a:prstGeom prst="straightConnector1">
              <a:avLst/>
            </a:prstGeom>
            <a:ln w="28575">
              <a:solidFill>
                <a:srgbClr val="E46C0A"/>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文本框 9"/>
          <p:cNvSpPr txBox="1"/>
          <p:nvPr/>
        </p:nvSpPr>
        <p:spPr>
          <a:xfrm>
            <a:off x="1266825" y="1009650"/>
            <a:ext cx="5965825" cy="368300"/>
          </a:xfrm>
          <a:prstGeom prst="rect">
            <a:avLst/>
          </a:prstGeom>
          <a:noFill/>
        </p:spPr>
        <p:txBody>
          <a:bodyPr wrap="none" rtlCol="0" anchor="t">
            <a:spAutoFit/>
          </a:bodyPr>
          <a:lstStyle/>
          <a:p>
            <a:r>
              <a:rPr lang="zh-CN" altLang="en-US" dirty="0" smtClean="0">
                <a:sym typeface="+mn-ea"/>
              </a:rPr>
              <a:t>区块链技术是全民参与记账的方式。</a:t>
            </a:r>
            <a:r>
              <a:rPr lang="en-US" altLang="zh-CN" dirty="0" smtClean="0">
                <a:sym typeface="+mn-ea"/>
              </a:rPr>
              <a:t>(</a:t>
            </a:r>
            <a:r>
              <a:rPr lang="zh-CN" altLang="en-US" dirty="0" smtClean="0">
                <a:sym typeface="+mn-ea"/>
              </a:rPr>
              <a:t>区块链</a:t>
            </a:r>
            <a:r>
              <a:rPr lang="en-US" altLang="zh-CN" dirty="0" smtClean="0">
                <a:sym typeface="+mn-ea"/>
              </a:rPr>
              <a:t>-</a:t>
            </a:r>
            <a:r>
              <a:rPr lang="zh-CN" altLang="en-US" dirty="0" smtClean="0">
                <a:sym typeface="+mn-ea"/>
              </a:rPr>
              <a:t>数据库</a:t>
            </a:r>
            <a:r>
              <a:rPr lang="en-US" altLang="zh-CN" dirty="0" smtClean="0">
                <a:sym typeface="+mn-ea"/>
              </a:rPr>
              <a:t>/</a:t>
            </a:r>
            <a:r>
              <a:rPr lang="zh-CN" altLang="en-US" dirty="0" smtClean="0">
                <a:sym typeface="+mn-ea"/>
              </a:rPr>
              <a:t>账本</a:t>
            </a:r>
            <a:r>
              <a:rPr lang="en-US" altLang="zh-CN" dirty="0" smtClean="0">
                <a:sym typeface="+mn-ea"/>
              </a:rPr>
              <a:t>)</a:t>
            </a:r>
            <a:endParaRPr lang="zh-CN" altLang="en-US"/>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sp>
        <p:nvSpPr>
          <p:cNvPr id="20" name="文本框 19"/>
          <p:cNvSpPr txBox="1"/>
          <p:nvPr/>
        </p:nvSpPr>
        <p:spPr>
          <a:xfrm>
            <a:off x="398780" y="316230"/>
            <a:ext cx="2039620" cy="384810"/>
          </a:xfrm>
          <a:prstGeom prst="rect">
            <a:avLst/>
          </a:prstGeom>
          <a:noFill/>
        </p:spPr>
        <p:txBody>
          <a:bodyPr wrap="square" rtlCol="0">
            <a:spAutoFit/>
          </a:bodyPr>
          <a:lstStyle/>
          <a:p>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区块链的特点</a:t>
            </a:r>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grpSp>
        <p:nvGrpSpPr>
          <p:cNvPr id="6" name="组合 5"/>
          <p:cNvGrpSpPr/>
          <p:nvPr/>
        </p:nvGrpSpPr>
        <p:grpSpPr>
          <a:xfrm>
            <a:off x="578709" y="1134110"/>
            <a:ext cx="8522335" cy="4790440"/>
            <a:chOff x="866" y="472"/>
            <a:chExt cx="13421" cy="7544"/>
          </a:xfrm>
        </p:grpSpPr>
        <p:sp>
          <p:nvSpPr>
            <p:cNvPr id="3" name="矩形 2"/>
            <p:cNvSpPr/>
            <p:nvPr/>
          </p:nvSpPr>
          <p:spPr>
            <a:xfrm>
              <a:off x="866" y="472"/>
              <a:ext cx="1906" cy="630"/>
            </a:xfrm>
            <a:prstGeom prst="rect">
              <a:avLst/>
            </a:prstGeom>
          </p:spPr>
          <p:txBody>
            <a:bodyPr wrap="none">
              <a:spAutoFit/>
            </a:bodyPr>
            <a:lstStyle/>
            <a:p>
              <a:r>
                <a:rPr lang="zh-CN" altLang="en-US" sz="2000" dirty="0" smtClean="0">
                  <a:solidFill>
                    <a:schemeClr val="accent6"/>
                  </a:solidFill>
                  <a:latin typeface="微软雅黑" panose="020B0503020204020204" charset="-122"/>
                  <a:ea typeface="微软雅黑" panose="020B0503020204020204" charset="-122"/>
                  <a:cs typeface="Arial" panose="020B0604020202020204" pitchFamily="34" charset="0"/>
                </a:rPr>
                <a:t>核心特点</a:t>
              </a:r>
            </a:p>
          </p:txBody>
        </p:sp>
        <p:sp>
          <p:nvSpPr>
            <p:cNvPr id="4" name="矩形 3"/>
            <p:cNvSpPr/>
            <p:nvPr/>
          </p:nvSpPr>
          <p:spPr>
            <a:xfrm>
              <a:off x="866" y="1100"/>
              <a:ext cx="8986" cy="365"/>
            </a:xfrm>
            <a:prstGeom prst="rect">
              <a:avLst/>
            </a:prstGeom>
          </p:spPr>
          <p:txBody>
            <a:bodyPr wrap="square">
              <a:spAutoFit/>
            </a:bodyPr>
            <a:lstStyle/>
            <a:p>
              <a:r>
                <a:rPr lang="zh-CN" altLang="en-US" sz="1600" dirty="0" smtClean="0">
                  <a:solidFill>
                    <a:schemeClr val="bg1">
                      <a:lumMod val="50000"/>
                    </a:schemeClr>
                  </a:solidFill>
                  <a:latin typeface="微软雅黑" panose="020B0503020204020204" charset="-122"/>
                  <a:ea typeface="微软雅黑" panose="020B0503020204020204" charset="-122"/>
                  <a:cs typeface="Arial" panose="020B0604020202020204" pitchFamily="34" charset="0"/>
                </a:rPr>
                <a:t>提交交易数据、确认交易数据的准确性、确认账本的唯一性</a:t>
              </a:r>
              <a:endParaRPr lang="zh-CN" altLang="en-US" sz="1600" dirty="0">
                <a:solidFill>
                  <a:schemeClr val="bg1">
                    <a:lumMod val="50000"/>
                  </a:schemeClr>
                </a:solidFill>
                <a:latin typeface="微软雅黑" panose="020B0503020204020204" charset="-122"/>
                <a:ea typeface="微软雅黑" panose="020B0503020204020204" charset="-122"/>
                <a:cs typeface="Arial" panose="020B0604020202020204" pitchFamily="34" charset="0"/>
              </a:endParaRPr>
            </a:p>
          </p:txBody>
        </p:sp>
        <p:cxnSp>
          <p:nvCxnSpPr>
            <p:cNvPr id="5" name="直接连接符 4"/>
            <p:cNvCxnSpPr/>
            <p:nvPr/>
          </p:nvCxnSpPr>
          <p:spPr>
            <a:xfrm>
              <a:off x="14117" y="1303"/>
              <a:ext cx="170"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a:off x="1077" y="2693"/>
              <a:ext cx="2097"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68" name="直接连接符 67"/>
            <p:cNvCxnSpPr/>
            <p:nvPr/>
          </p:nvCxnSpPr>
          <p:spPr>
            <a:xfrm flipH="1">
              <a:off x="1077" y="4750"/>
              <a:ext cx="2097"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69" name="直接连接符 68"/>
            <p:cNvCxnSpPr/>
            <p:nvPr/>
          </p:nvCxnSpPr>
          <p:spPr>
            <a:xfrm flipH="1">
              <a:off x="1077" y="6773"/>
              <a:ext cx="2097"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70" name="直接连接符 69"/>
            <p:cNvCxnSpPr/>
            <p:nvPr/>
          </p:nvCxnSpPr>
          <p:spPr>
            <a:xfrm>
              <a:off x="1077" y="2693"/>
              <a:ext cx="0" cy="4056"/>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71" name="椭圆 70"/>
            <p:cNvSpPr/>
            <p:nvPr/>
          </p:nvSpPr>
          <p:spPr>
            <a:xfrm>
              <a:off x="2486" y="2066"/>
              <a:ext cx="1308" cy="130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charset="-122"/>
                <a:ea typeface="微软雅黑" panose="020B0503020204020204" charset="-122"/>
              </a:endParaRPr>
            </a:p>
          </p:txBody>
        </p:sp>
        <p:sp>
          <p:nvSpPr>
            <p:cNvPr id="72" name="椭圆 71"/>
            <p:cNvSpPr/>
            <p:nvPr/>
          </p:nvSpPr>
          <p:spPr>
            <a:xfrm>
              <a:off x="2486" y="4095"/>
              <a:ext cx="1308" cy="130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charset="-122"/>
                <a:ea typeface="微软雅黑" panose="020B0503020204020204" charset="-122"/>
              </a:endParaRPr>
            </a:p>
          </p:txBody>
        </p:sp>
        <p:sp>
          <p:nvSpPr>
            <p:cNvPr id="73" name="椭圆 72"/>
            <p:cNvSpPr/>
            <p:nvPr/>
          </p:nvSpPr>
          <p:spPr>
            <a:xfrm>
              <a:off x="2486" y="6095"/>
              <a:ext cx="1308" cy="1308"/>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charset="-122"/>
                <a:ea typeface="微软雅黑" panose="020B0503020204020204" charset="-122"/>
              </a:endParaRPr>
            </a:p>
          </p:txBody>
        </p:sp>
        <p:sp>
          <p:nvSpPr>
            <p:cNvPr id="74" name="矩形 73"/>
            <p:cNvSpPr/>
            <p:nvPr/>
          </p:nvSpPr>
          <p:spPr>
            <a:xfrm>
              <a:off x="3911" y="2580"/>
              <a:ext cx="9295" cy="1367"/>
            </a:xfrm>
            <a:prstGeom prst="rect">
              <a:avLst/>
            </a:prstGeom>
          </p:spPr>
          <p:txBody>
            <a:bodyPr wrap="square">
              <a:spAutoFit/>
            </a:bodyPr>
            <a:lstStyle/>
            <a:p>
              <a:pPr>
                <a:lnSpc>
                  <a:spcPct val="120000"/>
                </a:lnSpc>
              </a:pPr>
              <a:r>
                <a:rPr lang="zh-CN" altLang="en-US" sz="1400" dirty="0" smtClean="0">
                  <a:solidFill>
                    <a:srgbClr val="7F7F7F"/>
                  </a:solidFill>
                  <a:latin typeface="微软雅黑" panose="020B0503020204020204" charset="-122"/>
                  <a:ea typeface="微软雅黑" panose="020B0503020204020204" charset="-122"/>
                </a:rPr>
                <a:t>网络</a:t>
              </a:r>
              <a:r>
                <a:rPr lang="zh-CN" altLang="en-US" sz="1400" dirty="0">
                  <a:solidFill>
                    <a:srgbClr val="7F7F7F"/>
                  </a:solidFill>
                  <a:latin typeface="微软雅黑" panose="020B0503020204020204" charset="-122"/>
                  <a:ea typeface="微软雅黑" panose="020B0503020204020204" charset="-122"/>
                </a:rPr>
                <a:t>没有中心化的物理节点和管理机构，网络</a:t>
              </a:r>
              <a:r>
                <a:rPr lang="zh-CN" altLang="en-US" sz="1400" dirty="0" smtClean="0">
                  <a:solidFill>
                    <a:srgbClr val="7F7F7F"/>
                  </a:solidFill>
                  <a:latin typeface="微软雅黑" panose="020B0503020204020204" charset="-122"/>
                  <a:ea typeface="微软雅黑" panose="020B0503020204020204" charset="-122"/>
                </a:rPr>
                <a:t>功能的</a:t>
              </a:r>
              <a:r>
                <a:rPr lang="zh-CN" altLang="en-US" sz="1400" dirty="0">
                  <a:solidFill>
                    <a:srgbClr val="7F7F7F"/>
                  </a:solidFill>
                  <a:latin typeface="微软雅黑" panose="020B0503020204020204" charset="-122"/>
                  <a:ea typeface="微软雅黑" panose="020B0503020204020204" charset="-122"/>
                </a:rPr>
                <a:t>维护依赖网络中所有具有维护功能的节点完成，各个节点的地位</a:t>
              </a:r>
              <a:r>
                <a:rPr lang="zh-CN" altLang="en-US" sz="1400" dirty="0" smtClean="0">
                  <a:solidFill>
                    <a:srgbClr val="7F7F7F"/>
                  </a:solidFill>
                  <a:latin typeface="微软雅黑" panose="020B0503020204020204" charset="-122"/>
                  <a:ea typeface="微软雅黑" panose="020B0503020204020204" charset="-122"/>
                </a:rPr>
                <a:t>是平等</a:t>
              </a:r>
              <a:r>
                <a:rPr lang="zh-CN" altLang="en-US" sz="1400" dirty="0">
                  <a:solidFill>
                    <a:srgbClr val="7F7F7F"/>
                  </a:solidFill>
                  <a:latin typeface="微软雅黑" panose="020B0503020204020204" charset="-122"/>
                  <a:ea typeface="微软雅黑" panose="020B0503020204020204" charset="-122"/>
                </a:rPr>
                <a:t>的，一个节点甚至几个节点的损坏不会影响整个系统的运作</a:t>
              </a:r>
              <a:r>
                <a:rPr lang="zh-CN" altLang="en-US" sz="1400" dirty="0" smtClean="0">
                  <a:solidFill>
                    <a:srgbClr val="7F7F7F"/>
                  </a:solidFill>
                  <a:latin typeface="微软雅黑" panose="020B0503020204020204" charset="-122"/>
                  <a:ea typeface="微软雅黑" panose="020B0503020204020204" charset="-122"/>
                </a:rPr>
                <a:t>，</a:t>
              </a:r>
              <a:r>
                <a:rPr lang="zh-CN" altLang="en-US" sz="1400" dirty="0">
                  <a:solidFill>
                    <a:srgbClr val="7F7F7F"/>
                  </a:solidFill>
                  <a:latin typeface="微软雅黑" panose="020B0503020204020204" charset="-122"/>
                  <a:ea typeface="微软雅黑" panose="020B0503020204020204" charset="-122"/>
                </a:rPr>
                <a:t>网络</a:t>
              </a:r>
              <a:r>
                <a:rPr lang="zh-CN" altLang="en-US" sz="1400" dirty="0" smtClean="0">
                  <a:solidFill>
                    <a:srgbClr val="7F7F7F"/>
                  </a:solidFill>
                  <a:latin typeface="微软雅黑" panose="020B0503020204020204" charset="-122"/>
                  <a:ea typeface="微软雅黑" panose="020B0503020204020204" charset="-122"/>
                </a:rPr>
                <a:t>具备</a:t>
              </a:r>
              <a:r>
                <a:rPr lang="zh-CN" altLang="en-US" sz="1400" dirty="0">
                  <a:solidFill>
                    <a:srgbClr val="7F7F7F"/>
                  </a:solidFill>
                  <a:latin typeface="微软雅黑" panose="020B0503020204020204" charset="-122"/>
                  <a:ea typeface="微软雅黑" panose="020B0503020204020204" charset="-122"/>
                </a:rPr>
                <a:t>很强的健壮性。 </a:t>
              </a:r>
            </a:p>
          </p:txBody>
        </p:sp>
        <p:sp>
          <p:nvSpPr>
            <p:cNvPr id="75" name="矩形 74"/>
            <p:cNvSpPr/>
            <p:nvPr/>
          </p:nvSpPr>
          <p:spPr>
            <a:xfrm>
              <a:off x="3911" y="2074"/>
              <a:ext cx="2738" cy="630"/>
            </a:xfrm>
            <a:prstGeom prst="rect">
              <a:avLst/>
            </a:prstGeom>
          </p:spPr>
          <p:txBody>
            <a:bodyPr wrap="square">
              <a:spAutoFit/>
            </a:bodyPr>
            <a:lstStyle/>
            <a:p>
              <a:r>
                <a:rPr lang="zh-CN" altLang="en-US" sz="2000" dirty="0" smtClean="0">
                  <a:solidFill>
                    <a:schemeClr val="accent1"/>
                  </a:solidFill>
                  <a:latin typeface="微软雅黑" panose="020B0503020204020204" charset="-122"/>
                  <a:ea typeface="微软雅黑" panose="020B0503020204020204" charset="-122"/>
                </a:rPr>
                <a:t>去中心化</a:t>
              </a:r>
            </a:p>
          </p:txBody>
        </p:sp>
        <p:sp>
          <p:nvSpPr>
            <p:cNvPr id="76" name="矩形 75"/>
            <p:cNvSpPr/>
            <p:nvPr/>
          </p:nvSpPr>
          <p:spPr>
            <a:xfrm>
              <a:off x="3911" y="4674"/>
              <a:ext cx="9295" cy="1367"/>
            </a:xfrm>
            <a:prstGeom prst="rect">
              <a:avLst/>
            </a:prstGeom>
          </p:spPr>
          <p:txBody>
            <a:bodyPr wrap="square">
              <a:spAutoFit/>
            </a:bodyPr>
            <a:lstStyle/>
            <a:p>
              <a:pPr>
                <a:lnSpc>
                  <a:spcPct val="120000"/>
                </a:lnSpc>
              </a:pPr>
              <a:r>
                <a:rPr lang="zh-CN" altLang="en-US" sz="1400" dirty="0">
                  <a:solidFill>
                    <a:srgbClr val="7F7F7F"/>
                  </a:solidFill>
                  <a:latin typeface="微软雅黑" panose="020B0503020204020204" charset="-122"/>
                  <a:ea typeface="微软雅黑" panose="020B0503020204020204" charset="-122"/>
                </a:rPr>
                <a:t>网络节点间数据传输是匿名的而且节点之间不</a:t>
              </a:r>
              <a:r>
                <a:rPr lang="zh-CN" altLang="en-US" sz="1400" dirty="0" smtClean="0">
                  <a:solidFill>
                    <a:srgbClr val="7F7F7F"/>
                  </a:solidFill>
                  <a:latin typeface="微软雅黑" panose="020B0503020204020204" charset="-122"/>
                  <a:ea typeface="微软雅黑" panose="020B0503020204020204" charset="-122"/>
                </a:rPr>
                <a:t>需要互相</a:t>
              </a:r>
              <a:r>
                <a:rPr lang="zh-CN" altLang="en-US" sz="1400" dirty="0">
                  <a:solidFill>
                    <a:srgbClr val="7F7F7F"/>
                  </a:solidFill>
                  <a:latin typeface="微软雅黑" panose="020B0503020204020204" charset="-122"/>
                  <a:ea typeface="微软雅黑" panose="020B0503020204020204" charset="-122"/>
                </a:rPr>
                <a:t>信任，整个系统通过公开透明数学算法运行。节点彼此数据公开</a:t>
              </a:r>
              <a:r>
                <a:rPr lang="zh-CN" altLang="en-US" sz="1400" dirty="0" smtClean="0">
                  <a:solidFill>
                    <a:srgbClr val="7F7F7F"/>
                  </a:solidFill>
                  <a:latin typeface="微软雅黑" panose="020B0503020204020204" charset="-122"/>
                  <a:ea typeface="微软雅黑" panose="020B0503020204020204" charset="-122"/>
                </a:rPr>
                <a:t>，彼此</a:t>
              </a:r>
              <a:r>
                <a:rPr lang="zh-CN" altLang="en-US" sz="1400" dirty="0">
                  <a:solidFill>
                    <a:srgbClr val="7F7F7F"/>
                  </a:solidFill>
                  <a:latin typeface="微软雅黑" panose="020B0503020204020204" charset="-122"/>
                  <a:ea typeface="微软雅黑" panose="020B0503020204020204" charset="-122"/>
                </a:rPr>
                <a:t>信任，没有办法欺骗其他节点。 </a:t>
              </a:r>
            </a:p>
          </p:txBody>
        </p:sp>
        <p:sp>
          <p:nvSpPr>
            <p:cNvPr id="77" name="矩形 76"/>
            <p:cNvSpPr/>
            <p:nvPr/>
          </p:nvSpPr>
          <p:spPr>
            <a:xfrm>
              <a:off x="3911" y="4168"/>
              <a:ext cx="2738" cy="630"/>
            </a:xfrm>
            <a:prstGeom prst="rect">
              <a:avLst/>
            </a:prstGeom>
          </p:spPr>
          <p:txBody>
            <a:bodyPr wrap="square">
              <a:spAutoFit/>
            </a:bodyPr>
            <a:lstStyle/>
            <a:p>
              <a:r>
                <a:rPr lang="zh-CN" altLang="en-US" sz="2000" dirty="0">
                  <a:solidFill>
                    <a:schemeClr val="accent1"/>
                  </a:solidFill>
                  <a:latin typeface="微软雅黑" panose="020B0503020204020204" charset="-122"/>
                  <a:ea typeface="微软雅黑" panose="020B0503020204020204" charset="-122"/>
                </a:rPr>
                <a:t>去中介信任</a:t>
              </a:r>
            </a:p>
          </p:txBody>
        </p:sp>
        <p:sp>
          <p:nvSpPr>
            <p:cNvPr id="78" name="矩形 77"/>
            <p:cNvSpPr/>
            <p:nvPr/>
          </p:nvSpPr>
          <p:spPr>
            <a:xfrm>
              <a:off x="3911" y="6649"/>
              <a:ext cx="9295" cy="1367"/>
            </a:xfrm>
            <a:prstGeom prst="rect">
              <a:avLst/>
            </a:prstGeom>
          </p:spPr>
          <p:txBody>
            <a:bodyPr wrap="square">
              <a:spAutoFit/>
            </a:bodyPr>
            <a:lstStyle/>
            <a:p>
              <a:pPr>
                <a:lnSpc>
                  <a:spcPct val="120000"/>
                </a:lnSpc>
              </a:pPr>
              <a:r>
                <a:rPr lang="zh-CN" altLang="en-US" sz="1400" dirty="0">
                  <a:solidFill>
                    <a:srgbClr val="7F7F7F"/>
                  </a:solidFill>
                  <a:latin typeface="微软雅黑" panose="020B0503020204020204" charset="-122"/>
                  <a:ea typeface="微软雅黑" panose="020B0503020204020204" charset="-122"/>
                </a:rPr>
                <a:t>系统中每个节点都能获得一份完整“账本”（</a:t>
              </a:r>
              <a:r>
                <a:rPr lang="zh-CN" altLang="en-US" sz="1400" dirty="0" smtClean="0">
                  <a:solidFill>
                    <a:srgbClr val="7F7F7F"/>
                  </a:solidFill>
                  <a:latin typeface="微软雅黑" panose="020B0503020204020204" charset="-122"/>
                  <a:ea typeface="微软雅黑" panose="020B0503020204020204" charset="-122"/>
                </a:rPr>
                <a:t>数据库</a:t>
              </a:r>
              <a:r>
                <a:rPr lang="zh-CN" altLang="en-US" sz="1400" dirty="0">
                  <a:solidFill>
                    <a:srgbClr val="7F7F7F"/>
                  </a:solidFill>
                  <a:latin typeface="微软雅黑" panose="020B0503020204020204" charset="-122"/>
                  <a:ea typeface="微软雅黑" panose="020B0503020204020204" charset="-122"/>
                </a:rPr>
                <a:t>）的拷贝。除非能够同时控制整个系统中超过 </a:t>
              </a:r>
              <a:r>
                <a:rPr lang="en-US" altLang="zh-CN" sz="1400" dirty="0">
                  <a:solidFill>
                    <a:srgbClr val="7F7F7F"/>
                  </a:solidFill>
                  <a:latin typeface="微软雅黑" panose="020B0503020204020204" charset="-122"/>
                  <a:ea typeface="微软雅黑" panose="020B0503020204020204" charset="-122"/>
                </a:rPr>
                <a:t>51%</a:t>
              </a:r>
              <a:r>
                <a:rPr lang="zh-CN" altLang="en-US" sz="1400" dirty="0">
                  <a:solidFill>
                    <a:srgbClr val="7F7F7F"/>
                  </a:solidFill>
                  <a:latin typeface="微软雅黑" panose="020B0503020204020204" charset="-122"/>
                  <a:ea typeface="微软雅黑" panose="020B0503020204020204" charset="-122"/>
                </a:rPr>
                <a:t>的节点，否则</a:t>
              </a:r>
              <a:r>
                <a:rPr lang="zh-CN" altLang="en-US" sz="1400" dirty="0" smtClean="0">
                  <a:solidFill>
                    <a:srgbClr val="7F7F7F"/>
                  </a:solidFill>
                  <a:latin typeface="微软雅黑" panose="020B0503020204020204" charset="-122"/>
                  <a:ea typeface="微软雅黑" panose="020B0503020204020204" charset="-122"/>
                </a:rPr>
                <a:t>单个</a:t>
              </a:r>
              <a:r>
                <a:rPr lang="zh-CN" altLang="en-US" sz="1400" dirty="0">
                  <a:solidFill>
                    <a:srgbClr val="7F7F7F"/>
                  </a:solidFill>
                  <a:latin typeface="微软雅黑" panose="020B0503020204020204" charset="-122"/>
                  <a:ea typeface="微软雅黑" panose="020B0503020204020204" charset="-122"/>
                </a:rPr>
                <a:t>节点上对数据库的修改是无效的，也无法影响其他节点上的数据</a:t>
              </a:r>
              <a:r>
                <a:rPr lang="zh-CN" altLang="en-US" sz="1400" dirty="0" smtClean="0">
                  <a:solidFill>
                    <a:srgbClr val="7F7F7F"/>
                  </a:solidFill>
                  <a:latin typeface="微软雅黑" panose="020B0503020204020204" charset="-122"/>
                  <a:ea typeface="微软雅黑" panose="020B0503020204020204" charset="-122"/>
                </a:rPr>
                <a:t>内容。</a:t>
              </a:r>
              <a:endParaRPr lang="zh-CN" altLang="en-US" sz="1400" dirty="0">
                <a:solidFill>
                  <a:srgbClr val="7F7F7F"/>
                </a:solidFill>
                <a:latin typeface="微软雅黑" panose="020B0503020204020204" charset="-122"/>
                <a:ea typeface="微软雅黑" panose="020B0503020204020204" charset="-122"/>
              </a:endParaRPr>
            </a:p>
          </p:txBody>
        </p:sp>
        <p:sp>
          <p:nvSpPr>
            <p:cNvPr id="79" name="矩形 78"/>
            <p:cNvSpPr/>
            <p:nvPr/>
          </p:nvSpPr>
          <p:spPr>
            <a:xfrm>
              <a:off x="3911" y="6143"/>
              <a:ext cx="2738" cy="630"/>
            </a:xfrm>
            <a:prstGeom prst="rect">
              <a:avLst/>
            </a:prstGeom>
          </p:spPr>
          <p:txBody>
            <a:bodyPr wrap="square">
              <a:spAutoFit/>
            </a:bodyPr>
            <a:lstStyle/>
            <a:p>
              <a:r>
                <a:rPr lang="zh-CN" altLang="en-US" sz="2000" dirty="0">
                  <a:solidFill>
                    <a:schemeClr val="accent1"/>
                  </a:solidFill>
                  <a:latin typeface="微软雅黑" panose="020B0503020204020204" charset="-122"/>
                  <a:ea typeface="微软雅黑" panose="020B0503020204020204" charset="-122"/>
                </a:rPr>
                <a:t>数据库可靠</a:t>
              </a:r>
            </a:p>
          </p:txBody>
        </p:sp>
        <p:sp>
          <p:nvSpPr>
            <p:cNvPr id="80" name="椭圆 79"/>
            <p:cNvSpPr/>
            <p:nvPr/>
          </p:nvSpPr>
          <p:spPr>
            <a:xfrm>
              <a:off x="2584" y="4204"/>
              <a:ext cx="1091" cy="1091"/>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82" name="Freeform 176"/>
            <p:cNvSpPr>
              <a:spLocks noEditPoints="1"/>
            </p:cNvSpPr>
            <p:nvPr/>
          </p:nvSpPr>
          <p:spPr bwMode="auto">
            <a:xfrm>
              <a:off x="2814" y="4458"/>
              <a:ext cx="715" cy="680"/>
            </a:xfrm>
            <a:custGeom>
              <a:avLst/>
              <a:gdLst>
                <a:gd name="T0" fmla="*/ 93 w 121"/>
                <a:gd name="T1" fmla="*/ 56 h 115"/>
                <a:gd name="T2" fmla="*/ 90 w 121"/>
                <a:gd name="T3" fmla="*/ 60 h 115"/>
                <a:gd name="T4" fmla="*/ 86 w 121"/>
                <a:gd name="T5" fmla="*/ 40 h 115"/>
                <a:gd name="T6" fmla="*/ 82 w 121"/>
                <a:gd name="T7" fmla="*/ 82 h 115"/>
                <a:gd name="T8" fmla="*/ 75 w 121"/>
                <a:gd name="T9" fmla="*/ 89 h 115"/>
                <a:gd name="T10" fmla="*/ 69 w 121"/>
                <a:gd name="T11" fmla="*/ 44 h 115"/>
                <a:gd name="T12" fmla="*/ 59 w 121"/>
                <a:gd name="T13" fmla="*/ 28 h 115"/>
                <a:gd name="T14" fmla="*/ 82 w 121"/>
                <a:gd name="T15" fmla="*/ 13 h 115"/>
                <a:gd name="T16" fmla="*/ 59 w 121"/>
                <a:gd name="T17" fmla="*/ 10 h 115"/>
                <a:gd name="T18" fmla="*/ 116 w 121"/>
                <a:gd name="T19" fmla="*/ 0 h 115"/>
                <a:gd name="T20" fmla="*/ 113 w 121"/>
                <a:gd name="T21" fmla="*/ 21 h 115"/>
                <a:gd name="T22" fmla="*/ 121 w 121"/>
                <a:gd name="T23" fmla="*/ 23 h 115"/>
                <a:gd name="T24" fmla="*/ 121 w 121"/>
                <a:gd name="T25" fmla="*/ 28 h 115"/>
                <a:gd name="T26" fmla="*/ 110 w 121"/>
                <a:gd name="T27" fmla="*/ 39 h 115"/>
                <a:gd name="T28" fmla="*/ 93 w 121"/>
                <a:gd name="T29" fmla="*/ 42 h 115"/>
                <a:gd name="T30" fmla="*/ 5 w 121"/>
                <a:gd name="T31" fmla="*/ 40 h 115"/>
                <a:gd name="T32" fmla="*/ 56 w 121"/>
                <a:gd name="T33" fmla="*/ 37 h 115"/>
                <a:gd name="T34" fmla="*/ 5 w 121"/>
                <a:gd name="T35" fmla="*/ 40 h 115"/>
                <a:gd name="T36" fmla="*/ 7 w 121"/>
                <a:gd name="T37" fmla="*/ 49 h 115"/>
                <a:gd name="T38" fmla="*/ 29 w 121"/>
                <a:gd name="T39" fmla="*/ 64 h 115"/>
                <a:gd name="T40" fmla="*/ 52 w 121"/>
                <a:gd name="T41" fmla="*/ 108 h 115"/>
                <a:gd name="T42" fmla="*/ 58 w 121"/>
                <a:gd name="T43" fmla="*/ 46 h 115"/>
                <a:gd name="T44" fmla="*/ 42 w 121"/>
                <a:gd name="T45" fmla="*/ 98 h 115"/>
                <a:gd name="T46" fmla="*/ 44 w 121"/>
                <a:gd name="T47" fmla="*/ 107 h 115"/>
                <a:gd name="T48" fmla="*/ 42 w 121"/>
                <a:gd name="T49" fmla="*/ 98 h 115"/>
                <a:gd name="T50" fmla="*/ 51 w 121"/>
                <a:gd name="T51" fmla="*/ 11 h 115"/>
                <a:gd name="T52" fmla="*/ 39 w 121"/>
                <a:gd name="T53" fmla="*/ 7 h 115"/>
                <a:gd name="T54" fmla="*/ 36 w 121"/>
                <a:gd name="T55" fmla="*/ 8 h 115"/>
                <a:gd name="T56" fmla="*/ 16 w 121"/>
                <a:gd name="T57" fmla="*/ 25 h 115"/>
                <a:gd name="T58" fmla="*/ 12 w 121"/>
                <a:gd name="T59" fmla="*/ 12 h 115"/>
                <a:gd name="T60" fmla="*/ 12 w 121"/>
                <a:gd name="T61" fmla="*/ 26 h 115"/>
                <a:gd name="T62" fmla="*/ 7 w 121"/>
                <a:gd name="T63" fmla="*/ 13 h 115"/>
                <a:gd name="T64" fmla="*/ 4 w 121"/>
                <a:gd name="T65" fmla="*/ 3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1" h="115">
                  <a:moveTo>
                    <a:pt x="93" y="42"/>
                  </a:moveTo>
                  <a:cubicBezTo>
                    <a:pt x="93" y="56"/>
                    <a:pt x="93" y="56"/>
                    <a:pt x="93" y="56"/>
                  </a:cubicBezTo>
                  <a:cubicBezTo>
                    <a:pt x="93" y="58"/>
                    <a:pt x="92" y="60"/>
                    <a:pt x="90" y="60"/>
                  </a:cubicBezTo>
                  <a:cubicBezTo>
                    <a:pt x="90" y="60"/>
                    <a:pt x="90" y="60"/>
                    <a:pt x="90" y="60"/>
                  </a:cubicBezTo>
                  <a:cubicBezTo>
                    <a:pt x="88" y="60"/>
                    <a:pt x="86" y="58"/>
                    <a:pt x="86" y="56"/>
                  </a:cubicBezTo>
                  <a:cubicBezTo>
                    <a:pt x="86" y="40"/>
                    <a:pt x="86" y="40"/>
                    <a:pt x="86" y="40"/>
                  </a:cubicBezTo>
                  <a:cubicBezTo>
                    <a:pt x="85" y="42"/>
                    <a:pt x="84" y="43"/>
                    <a:pt x="82" y="44"/>
                  </a:cubicBezTo>
                  <a:cubicBezTo>
                    <a:pt x="82" y="82"/>
                    <a:pt x="82" y="82"/>
                    <a:pt x="82" y="82"/>
                  </a:cubicBezTo>
                  <a:cubicBezTo>
                    <a:pt x="82" y="86"/>
                    <a:pt x="79" y="89"/>
                    <a:pt x="75" y="89"/>
                  </a:cubicBezTo>
                  <a:cubicBezTo>
                    <a:pt x="75" y="89"/>
                    <a:pt x="75" y="89"/>
                    <a:pt x="75" y="89"/>
                  </a:cubicBezTo>
                  <a:cubicBezTo>
                    <a:pt x="72" y="89"/>
                    <a:pt x="69" y="86"/>
                    <a:pt x="69" y="82"/>
                  </a:cubicBezTo>
                  <a:cubicBezTo>
                    <a:pt x="69" y="44"/>
                    <a:pt x="69" y="44"/>
                    <a:pt x="69" y="44"/>
                  </a:cubicBezTo>
                  <a:cubicBezTo>
                    <a:pt x="63" y="42"/>
                    <a:pt x="59" y="36"/>
                    <a:pt x="59" y="29"/>
                  </a:cubicBezTo>
                  <a:cubicBezTo>
                    <a:pt x="59" y="29"/>
                    <a:pt x="59" y="28"/>
                    <a:pt x="59" y="28"/>
                  </a:cubicBezTo>
                  <a:cubicBezTo>
                    <a:pt x="59" y="16"/>
                    <a:pt x="59" y="16"/>
                    <a:pt x="59" y="16"/>
                  </a:cubicBezTo>
                  <a:cubicBezTo>
                    <a:pt x="82" y="13"/>
                    <a:pt x="82" y="13"/>
                    <a:pt x="82" y="13"/>
                  </a:cubicBezTo>
                  <a:cubicBezTo>
                    <a:pt x="84" y="10"/>
                    <a:pt x="84" y="10"/>
                    <a:pt x="84" y="10"/>
                  </a:cubicBezTo>
                  <a:cubicBezTo>
                    <a:pt x="59" y="10"/>
                    <a:pt x="59" y="10"/>
                    <a:pt x="59" y="10"/>
                  </a:cubicBezTo>
                  <a:cubicBezTo>
                    <a:pt x="59" y="6"/>
                    <a:pt x="59" y="6"/>
                    <a:pt x="59" y="6"/>
                  </a:cubicBezTo>
                  <a:cubicBezTo>
                    <a:pt x="116" y="0"/>
                    <a:pt x="116" y="0"/>
                    <a:pt x="116" y="0"/>
                  </a:cubicBezTo>
                  <a:cubicBezTo>
                    <a:pt x="121" y="16"/>
                    <a:pt x="121" y="16"/>
                    <a:pt x="121" y="16"/>
                  </a:cubicBezTo>
                  <a:cubicBezTo>
                    <a:pt x="113" y="21"/>
                    <a:pt x="113" y="21"/>
                    <a:pt x="113" y="21"/>
                  </a:cubicBezTo>
                  <a:cubicBezTo>
                    <a:pt x="112" y="24"/>
                    <a:pt x="112" y="24"/>
                    <a:pt x="112" y="24"/>
                  </a:cubicBezTo>
                  <a:cubicBezTo>
                    <a:pt x="121" y="23"/>
                    <a:pt x="121" y="23"/>
                    <a:pt x="121" y="23"/>
                  </a:cubicBezTo>
                  <a:cubicBezTo>
                    <a:pt x="121" y="28"/>
                    <a:pt x="121" y="28"/>
                    <a:pt x="121" y="28"/>
                  </a:cubicBezTo>
                  <a:cubicBezTo>
                    <a:pt x="121" y="28"/>
                    <a:pt x="121" y="28"/>
                    <a:pt x="121" y="28"/>
                  </a:cubicBezTo>
                  <a:cubicBezTo>
                    <a:pt x="121" y="28"/>
                    <a:pt x="121" y="28"/>
                    <a:pt x="121" y="28"/>
                  </a:cubicBezTo>
                  <a:cubicBezTo>
                    <a:pt x="121" y="34"/>
                    <a:pt x="116" y="39"/>
                    <a:pt x="110" y="39"/>
                  </a:cubicBezTo>
                  <a:cubicBezTo>
                    <a:pt x="107" y="39"/>
                    <a:pt x="105" y="38"/>
                    <a:pt x="103" y="37"/>
                  </a:cubicBezTo>
                  <a:cubicBezTo>
                    <a:pt x="101" y="40"/>
                    <a:pt x="97" y="42"/>
                    <a:pt x="93" y="42"/>
                  </a:cubicBezTo>
                  <a:cubicBezTo>
                    <a:pt x="93" y="42"/>
                    <a:pt x="93" y="42"/>
                    <a:pt x="93" y="42"/>
                  </a:cubicBezTo>
                  <a:close/>
                  <a:moveTo>
                    <a:pt x="5" y="40"/>
                  </a:moveTo>
                  <a:cubicBezTo>
                    <a:pt x="54" y="30"/>
                    <a:pt x="54" y="30"/>
                    <a:pt x="54" y="30"/>
                  </a:cubicBezTo>
                  <a:cubicBezTo>
                    <a:pt x="56" y="37"/>
                    <a:pt x="56" y="37"/>
                    <a:pt x="56" y="37"/>
                  </a:cubicBezTo>
                  <a:cubicBezTo>
                    <a:pt x="6" y="47"/>
                    <a:pt x="6" y="47"/>
                    <a:pt x="6" y="47"/>
                  </a:cubicBezTo>
                  <a:cubicBezTo>
                    <a:pt x="5" y="40"/>
                    <a:pt x="5" y="40"/>
                    <a:pt x="5" y="40"/>
                  </a:cubicBezTo>
                  <a:close/>
                  <a:moveTo>
                    <a:pt x="56" y="40"/>
                  </a:moveTo>
                  <a:cubicBezTo>
                    <a:pt x="7" y="49"/>
                    <a:pt x="7" y="49"/>
                    <a:pt x="7" y="49"/>
                  </a:cubicBezTo>
                  <a:cubicBezTo>
                    <a:pt x="7" y="52"/>
                    <a:pt x="7" y="54"/>
                    <a:pt x="8" y="56"/>
                  </a:cubicBezTo>
                  <a:cubicBezTo>
                    <a:pt x="16" y="56"/>
                    <a:pt x="23" y="59"/>
                    <a:pt x="29" y="64"/>
                  </a:cubicBezTo>
                  <a:cubicBezTo>
                    <a:pt x="32" y="79"/>
                    <a:pt x="28" y="104"/>
                    <a:pt x="37" y="111"/>
                  </a:cubicBezTo>
                  <a:cubicBezTo>
                    <a:pt x="42" y="115"/>
                    <a:pt x="49" y="114"/>
                    <a:pt x="52" y="108"/>
                  </a:cubicBezTo>
                  <a:cubicBezTo>
                    <a:pt x="57" y="97"/>
                    <a:pt x="44" y="76"/>
                    <a:pt x="42" y="62"/>
                  </a:cubicBezTo>
                  <a:cubicBezTo>
                    <a:pt x="45" y="54"/>
                    <a:pt x="51" y="49"/>
                    <a:pt x="58" y="46"/>
                  </a:cubicBezTo>
                  <a:cubicBezTo>
                    <a:pt x="57" y="44"/>
                    <a:pt x="57" y="42"/>
                    <a:pt x="56" y="40"/>
                  </a:cubicBezTo>
                  <a:close/>
                  <a:moveTo>
                    <a:pt x="42" y="98"/>
                  </a:moveTo>
                  <a:cubicBezTo>
                    <a:pt x="45" y="98"/>
                    <a:pt x="47" y="99"/>
                    <a:pt x="48" y="102"/>
                  </a:cubicBezTo>
                  <a:cubicBezTo>
                    <a:pt x="48" y="104"/>
                    <a:pt x="47" y="107"/>
                    <a:pt x="44" y="107"/>
                  </a:cubicBezTo>
                  <a:cubicBezTo>
                    <a:pt x="42" y="108"/>
                    <a:pt x="39" y="106"/>
                    <a:pt x="39" y="104"/>
                  </a:cubicBezTo>
                  <a:cubicBezTo>
                    <a:pt x="38" y="101"/>
                    <a:pt x="40" y="99"/>
                    <a:pt x="42" y="98"/>
                  </a:cubicBezTo>
                  <a:close/>
                  <a:moveTo>
                    <a:pt x="54" y="26"/>
                  </a:moveTo>
                  <a:cubicBezTo>
                    <a:pt x="51" y="11"/>
                    <a:pt x="51" y="11"/>
                    <a:pt x="51" y="11"/>
                  </a:cubicBezTo>
                  <a:cubicBezTo>
                    <a:pt x="50" y="8"/>
                    <a:pt x="46" y="6"/>
                    <a:pt x="42" y="6"/>
                  </a:cubicBezTo>
                  <a:cubicBezTo>
                    <a:pt x="39" y="7"/>
                    <a:pt x="39" y="7"/>
                    <a:pt x="39" y="7"/>
                  </a:cubicBezTo>
                  <a:cubicBezTo>
                    <a:pt x="39" y="13"/>
                    <a:pt x="39" y="13"/>
                    <a:pt x="39" y="13"/>
                  </a:cubicBezTo>
                  <a:cubicBezTo>
                    <a:pt x="36" y="8"/>
                    <a:pt x="36" y="8"/>
                    <a:pt x="36" y="8"/>
                  </a:cubicBezTo>
                  <a:cubicBezTo>
                    <a:pt x="14" y="12"/>
                    <a:pt x="14" y="12"/>
                    <a:pt x="14" y="12"/>
                  </a:cubicBezTo>
                  <a:cubicBezTo>
                    <a:pt x="16" y="25"/>
                    <a:pt x="16" y="25"/>
                    <a:pt x="16" y="25"/>
                  </a:cubicBezTo>
                  <a:cubicBezTo>
                    <a:pt x="16" y="26"/>
                    <a:pt x="16" y="26"/>
                    <a:pt x="16" y="26"/>
                  </a:cubicBezTo>
                  <a:cubicBezTo>
                    <a:pt x="12" y="12"/>
                    <a:pt x="12" y="12"/>
                    <a:pt x="12" y="12"/>
                  </a:cubicBezTo>
                  <a:cubicBezTo>
                    <a:pt x="10" y="13"/>
                    <a:pt x="10" y="13"/>
                    <a:pt x="10" y="13"/>
                  </a:cubicBezTo>
                  <a:cubicBezTo>
                    <a:pt x="12" y="26"/>
                    <a:pt x="12" y="26"/>
                    <a:pt x="12" y="26"/>
                  </a:cubicBezTo>
                  <a:cubicBezTo>
                    <a:pt x="11" y="26"/>
                    <a:pt x="11" y="26"/>
                    <a:pt x="11" y="26"/>
                  </a:cubicBezTo>
                  <a:cubicBezTo>
                    <a:pt x="7" y="13"/>
                    <a:pt x="7" y="13"/>
                    <a:pt x="7" y="13"/>
                  </a:cubicBezTo>
                  <a:cubicBezTo>
                    <a:pt x="3" y="14"/>
                    <a:pt x="0" y="18"/>
                    <a:pt x="1" y="21"/>
                  </a:cubicBezTo>
                  <a:cubicBezTo>
                    <a:pt x="4" y="36"/>
                    <a:pt x="4" y="36"/>
                    <a:pt x="4" y="36"/>
                  </a:cubicBezTo>
                  <a:lnTo>
                    <a:pt x="54" y="26"/>
                  </a:ln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E93F30"/>
                </a:solidFill>
                <a:latin typeface="微软雅黑" panose="020B0503020204020204" charset="-122"/>
                <a:ea typeface="微软雅黑" panose="020B0503020204020204" charset="-122"/>
              </a:endParaRPr>
            </a:p>
          </p:txBody>
        </p:sp>
        <p:sp>
          <p:nvSpPr>
            <p:cNvPr id="83" name="椭圆 82"/>
            <p:cNvSpPr/>
            <p:nvPr/>
          </p:nvSpPr>
          <p:spPr>
            <a:xfrm>
              <a:off x="2595" y="2174"/>
              <a:ext cx="1091" cy="1091"/>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84" name="椭圆 83"/>
            <p:cNvSpPr/>
            <p:nvPr/>
          </p:nvSpPr>
          <p:spPr>
            <a:xfrm>
              <a:off x="2584" y="6227"/>
              <a:ext cx="1091" cy="1091"/>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85" name="Freeform 175"/>
            <p:cNvSpPr>
              <a:spLocks noEditPoints="1"/>
            </p:cNvSpPr>
            <p:nvPr/>
          </p:nvSpPr>
          <p:spPr bwMode="auto">
            <a:xfrm>
              <a:off x="2849" y="6377"/>
              <a:ext cx="680" cy="745"/>
            </a:xfrm>
            <a:custGeom>
              <a:avLst/>
              <a:gdLst>
                <a:gd name="T0" fmla="*/ 165 w 272"/>
                <a:gd name="T1" fmla="*/ 0 h 298"/>
                <a:gd name="T2" fmla="*/ 246 w 272"/>
                <a:gd name="T3" fmla="*/ 47 h 298"/>
                <a:gd name="T4" fmla="*/ 153 w 272"/>
                <a:gd name="T5" fmla="*/ 201 h 298"/>
                <a:gd name="T6" fmla="*/ 108 w 272"/>
                <a:gd name="T7" fmla="*/ 229 h 298"/>
                <a:gd name="T8" fmla="*/ 66 w 272"/>
                <a:gd name="T9" fmla="*/ 232 h 298"/>
                <a:gd name="T10" fmla="*/ 71 w 272"/>
                <a:gd name="T11" fmla="*/ 153 h 298"/>
                <a:gd name="T12" fmla="*/ 165 w 272"/>
                <a:gd name="T13" fmla="*/ 0 h 298"/>
                <a:gd name="T14" fmla="*/ 165 w 272"/>
                <a:gd name="T15" fmla="*/ 0 h 298"/>
                <a:gd name="T16" fmla="*/ 243 w 272"/>
                <a:gd name="T17" fmla="*/ 293 h 298"/>
                <a:gd name="T18" fmla="*/ 248 w 272"/>
                <a:gd name="T19" fmla="*/ 262 h 298"/>
                <a:gd name="T20" fmla="*/ 158 w 272"/>
                <a:gd name="T21" fmla="*/ 260 h 298"/>
                <a:gd name="T22" fmla="*/ 272 w 272"/>
                <a:gd name="T23" fmla="*/ 253 h 298"/>
                <a:gd name="T24" fmla="*/ 272 w 272"/>
                <a:gd name="T25" fmla="*/ 241 h 298"/>
                <a:gd name="T26" fmla="*/ 239 w 272"/>
                <a:gd name="T27" fmla="*/ 239 h 298"/>
                <a:gd name="T28" fmla="*/ 269 w 272"/>
                <a:gd name="T29" fmla="*/ 234 h 298"/>
                <a:gd name="T30" fmla="*/ 257 w 272"/>
                <a:gd name="T31" fmla="*/ 210 h 298"/>
                <a:gd name="T32" fmla="*/ 175 w 272"/>
                <a:gd name="T33" fmla="*/ 201 h 298"/>
                <a:gd name="T34" fmla="*/ 172 w 272"/>
                <a:gd name="T35" fmla="*/ 224 h 298"/>
                <a:gd name="T36" fmla="*/ 208 w 272"/>
                <a:gd name="T37" fmla="*/ 232 h 298"/>
                <a:gd name="T38" fmla="*/ 0 w 272"/>
                <a:gd name="T39" fmla="*/ 243 h 298"/>
                <a:gd name="T40" fmla="*/ 2 w 272"/>
                <a:gd name="T41" fmla="*/ 265 h 298"/>
                <a:gd name="T42" fmla="*/ 137 w 272"/>
                <a:gd name="T43" fmla="*/ 279 h 298"/>
                <a:gd name="T44" fmla="*/ 85 w 272"/>
                <a:gd name="T45" fmla="*/ 281 h 298"/>
                <a:gd name="T46" fmla="*/ 87 w 272"/>
                <a:gd name="T47" fmla="*/ 298 h 298"/>
                <a:gd name="T48" fmla="*/ 243 w 272"/>
                <a:gd name="T49" fmla="*/ 293 h 298"/>
                <a:gd name="T50" fmla="*/ 243 w 272"/>
                <a:gd name="T51" fmla="*/ 293 h 298"/>
                <a:gd name="T52" fmla="*/ 106 w 272"/>
                <a:gd name="T53" fmla="*/ 213 h 298"/>
                <a:gd name="T54" fmla="*/ 137 w 272"/>
                <a:gd name="T55" fmla="*/ 191 h 298"/>
                <a:gd name="T56" fmla="*/ 87 w 272"/>
                <a:gd name="T57" fmla="*/ 163 h 298"/>
                <a:gd name="T58" fmla="*/ 85 w 272"/>
                <a:gd name="T59" fmla="*/ 198 h 298"/>
                <a:gd name="T60" fmla="*/ 106 w 272"/>
                <a:gd name="T61" fmla="*/ 213 h 298"/>
                <a:gd name="T62" fmla="*/ 106 w 272"/>
                <a:gd name="T63" fmla="*/ 213 h 298"/>
                <a:gd name="T64" fmla="*/ 217 w 272"/>
                <a:gd name="T65" fmla="*/ 47 h 298"/>
                <a:gd name="T66" fmla="*/ 142 w 272"/>
                <a:gd name="T67" fmla="*/ 172 h 298"/>
                <a:gd name="T68" fmla="*/ 151 w 272"/>
                <a:gd name="T69" fmla="*/ 177 h 298"/>
                <a:gd name="T70" fmla="*/ 224 w 272"/>
                <a:gd name="T71" fmla="*/ 52 h 298"/>
                <a:gd name="T72" fmla="*/ 217 w 272"/>
                <a:gd name="T73" fmla="*/ 47 h 298"/>
                <a:gd name="T74" fmla="*/ 217 w 272"/>
                <a:gd name="T75" fmla="*/ 47 h 298"/>
                <a:gd name="T76" fmla="*/ 170 w 272"/>
                <a:gd name="T77" fmla="*/ 19 h 298"/>
                <a:gd name="T78" fmla="*/ 97 w 272"/>
                <a:gd name="T79" fmla="*/ 144 h 298"/>
                <a:gd name="T80" fmla="*/ 111 w 272"/>
                <a:gd name="T81" fmla="*/ 153 h 298"/>
                <a:gd name="T82" fmla="*/ 186 w 272"/>
                <a:gd name="T83" fmla="*/ 28 h 298"/>
                <a:gd name="T84" fmla="*/ 170 w 272"/>
                <a:gd name="T85" fmla="*/ 19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2" h="298">
                  <a:moveTo>
                    <a:pt x="165" y="0"/>
                  </a:moveTo>
                  <a:lnTo>
                    <a:pt x="246" y="47"/>
                  </a:lnTo>
                  <a:lnTo>
                    <a:pt x="153" y="201"/>
                  </a:lnTo>
                  <a:lnTo>
                    <a:pt x="108" y="229"/>
                  </a:lnTo>
                  <a:lnTo>
                    <a:pt x="66" y="232"/>
                  </a:lnTo>
                  <a:lnTo>
                    <a:pt x="71" y="153"/>
                  </a:lnTo>
                  <a:lnTo>
                    <a:pt x="165" y="0"/>
                  </a:lnTo>
                  <a:lnTo>
                    <a:pt x="165" y="0"/>
                  </a:lnTo>
                  <a:close/>
                  <a:moveTo>
                    <a:pt x="243" y="293"/>
                  </a:moveTo>
                  <a:lnTo>
                    <a:pt x="248" y="262"/>
                  </a:lnTo>
                  <a:lnTo>
                    <a:pt x="158" y="260"/>
                  </a:lnTo>
                  <a:lnTo>
                    <a:pt x="272" y="253"/>
                  </a:lnTo>
                  <a:lnTo>
                    <a:pt x="272" y="241"/>
                  </a:lnTo>
                  <a:lnTo>
                    <a:pt x="239" y="239"/>
                  </a:lnTo>
                  <a:lnTo>
                    <a:pt x="269" y="234"/>
                  </a:lnTo>
                  <a:lnTo>
                    <a:pt x="257" y="210"/>
                  </a:lnTo>
                  <a:lnTo>
                    <a:pt x="175" y="201"/>
                  </a:lnTo>
                  <a:lnTo>
                    <a:pt x="172" y="224"/>
                  </a:lnTo>
                  <a:lnTo>
                    <a:pt x="208" y="232"/>
                  </a:lnTo>
                  <a:lnTo>
                    <a:pt x="0" y="243"/>
                  </a:lnTo>
                  <a:lnTo>
                    <a:pt x="2" y="265"/>
                  </a:lnTo>
                  <a:lnTo>
                    <a:pt x="137" y="279"/>
                  </a:lnTo>
                  <a:lnTo>
                    <a:pt x="85" y="281"/>
                  </a:lnTo>
                  <a:lnTo>
                    <a:pt x="87" y="298"/>
                  </a:lnTo>
                  <a:lnTo>
                    <a:pt x="243" y="293"/>
                  </a:lnTo>
                  <a:lnTo>
                    <a:pt x="243" y="293"/>
                  </a:lnTo>
                  <a:close/>
                  <a:moveTo>
                    <a:pt x="106" y="213"/>
                  </a:moveTo>
                  <a:lnTo>
                    <a:pt x="137" y="191"/>
                  </a:lnTo>
                  <a:lnTo>
                    <a:pt x="87" y="163"/>
                  </a:lnTo>
                  <a:lnTo>
                    <a:pt x="85" y="198"/>
                  </a:lnTo>
                  <a:lnTo>
                    <a:pt x="106" y="213"/>
                  </a:lnTo>
                  <a:lnTo>
                    <a:pt x="106" y="213"/>
                  </a:lnTo>
                  <a:close/>
                  <a:moveTo>
                    <a:pt x="217" y="47"/>
                  </a:moveTo>
                  <a:lnTo>
                    <a:pt x="142" y="172"/>
                  </a:lnTo>
                  <a:lnTo>
                    <a:pt x="151" y="177"/>
                  </a:lnTo>
                  <a:lnTo>
                    <a:pt x="224" y="52"/>
                  </a:lnTo>
                  <a:lnTo>
                    <a:pt x="217" y="47"/>
                  </a:lnTo>
                  <a:lnTo>
                    <a:pt x="217" y="47"/>
                  </a:lnTo>
                  <a:close/>
                  <a:moveTo>
                    <a:pt x="170" y="19"/>
                  </a:moveTo>
                  <a:lnTo>
                    <a:pt x="97" y="144"/>
                  </a:lnTo>
                  <a:lnTo>
                    <a:pt x="111" y="153"/>
                  </a:lnTo>
                  <a:lnTo>
                    <a:pt x="186" y="28"/>
                  </a:lnTo>
                  <a:lnTo>
                    <a:pt x="170" y="19"/>
                  </a:ln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E93F30"/>
                </a:solidFill>
                <a:latin typeface="微软雅黑" panose="020B0503020204020204" charset="-122"/>
                <a:ea typeface="微软雅黑" panose="020B0503020204020204" charset="-122"/>
              </a:endParaRPr>
            </a:p>
          </p:txBody>
        </p:sp>
        <p:sp>
          <p:nvSpPr>
            <p:cNvPr id="86" name="Freeform 168"/>
            <p:cNvSpPr>
              <a:spLocks noEditPoints="1"/>
            </p:cNvSpPr>
            <p:nvPr/>
          </p:nvSpPr>
          <p:spPr bwMode="auto">
            <a:xfrm>
              <a:off x="2814" y="2330"/>
              <a:ext cx="653" cy="728"/>
            </a:xfrm>
            <a:custGeom>
              <a:avLst/>
              <a:gdLst>
                <a:gd name="T0" fmla="*/ 55 w 110"/>
                <a:gd name="T1" fmla="*/ 41 h 123"/>
                <a:gd name="T2" fmla="*/ 75 w 110"/>
                <a:gd name="T3" fmla="*/ 31 h 123"/>
                <a:gd name="T4" fmla="*/ 99 w 110"/>
                <a:gd name="T5" fmla="*/ 86 h 123"/>
                <a:gd name="T6" fmla="*/ 97 w 110"/>
                <a:gd name="T7" fmla="*/ 88 h 123"/>
                <a:gd name="T8" fmla="*/ 101 w 110"/>
                <a:gd name="T9" fmla="*/ 96 h 123"/>
                <a:gd name="T10" fmla="*/ 94 w 110"/>
                <a:gd name="T11" fmla="*/ 99 h 123"/>
                <a:gd name="T12" fmla="*/ 90 w 110"/>
                <a:gd name="T13" fmla="*/ 91 h 123"/>
                <a:gd name="T14" fmla="*/ 87 w 110"/>
                <a:gd name="T15" fmla="*/ 93 h 123"/>
                <a:gd name="T16" fmla="*/ 55 w 110"/>
                <a:gd name="T17" fmla="*/ 41 h 123"/>
                <a:gd name="T18" fmla="*/ 0 w 110"/>
                <a:gd name="T19" fmla="*/ 108 h 123"/>
                <a:gd name="T20" fmla="*/ 3 w 110"/>
                <a:gd name="T21" fmla="*/ 115 h 123"/>
                <a:gd name="T22" fmla="*/ 31 w 110"/>
                <a:gd name="T23" fmla="*/ 105 h 123"/>
                <a:gd name="T24" fmla="*/ 30 w 110"/>
                <a:gd name="T25" fmla="*/ 121 h 123"/>
                <a:gd name="T26" fmla="*/ 110 w 110"/>
                <a:gd name="T27" fmla="*/ 105 h 123"/>
                <a:gd name="T28" fmla="*/ 108 w 110"/>
                <a:gd name="T29" fmla="*/ 98 h 123"/>
                <a:gd name="T30" fmla="*/ 36 w 110"/>
                <a:gd name="T31" fmla="*/ 113 h 123"/>
                <a:gd name="T32" fmla="*/ 55 w 110"/>
                <a:gd name="T33" fmla="*/ 96 h 123"/>
                <a:gd name="T34" fmla="*/ 52 w 110"/>
                <a:gd name="T35" fmla="*/ 89 h 123"/>
                <a:gd name="T36" fmla="*/ 0 w 110"/>
                <a:gd name="T37" fmla="*/ 108 h 123"/>
                <a:gd name="T38" fmla="*/ 60 w 110"/>
                <a:gd name="T39" fmla="*/ 9 h 123"/>
                <a:gd name="T40" fmla="*/ 53 w 110"/>
                <a:gd name="T41" fmla="*/ 36 h 123"/>
                <a:gd name="T42" fmla="*/ 72 w 110"/>
                <a:gd name="T43" fmla="*/ 26 h 123"/>
                <a:gd name="T44" fmla="*/ 66 w 110"/>
                <a:gd name="T45" fmla="*/ 15 h 123"/>
                <a:gd name="T46" fmla="*/ 71 w 110"/>
                <a:gd name="T47" fmla="*/ 12 h 123"/>
                <a:gd name="T48" fmla="*/ 86 w 110"/>
                <a:gd name="T49" fmla="*/ 51 h 123"/>
                <a:gd name="T50" fmla="*/ 93 w 110"/>
                <a:gd name="T51" fmla="*/ 48 h 123"/>
                <a:gd name="T52" fmla="*/ 77 w 110"/>
                <a:gd name="T53" fmla="*/ 5 h 123"/>
                <a:gd name="T54" fmla="*/ 75 w 110"/>
                <a:gd name="T55" fmla="*/ 2 h 123"/>
                <a:gd name="T56" fmla="*/ 72 w 110"/>
                <a:gd name="T57" fmla="*/ 3 h 123"/>
                <a:gd name="T58" fmla="*/ 60 w 110"/>
                <a:gd name="T59" fmla="*/ 9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0" h="123">
                  <a:moveTo>
                    <a:pt x="55" y="41"/>
                  </a:moveTo>
                  <a:cubicBezTo>
                    <a:pt x="75" y="31"/>
                    <a:pt x="75" y="31"/>
                    <a:pt x="75" y="31"/>
                  </a:cubicBezTo>
                  <a:cubicBezTo>
                    <a:pt x="99" y="86"/>
                    <a:pt x="99" y="86"/>
                    <a:pt x="99" y="86"/>
                  </a:cubicBezTo>
                  <a:cubicBezTo>
                    <a:pt x="97" y="88"/>
                    <a:pt x="97" y="88"/>
                    <a:pt x="97" y="88"/>
                  </a:cubicBezTo>
                  <a:cubicBezTo>
                    <a:pt x="101" y="96"/>
                    <a:pt x="101" y="96"/>
                    <a:pt x="101" y="96"/>
                  </a:cubicBezTo>
                  <a:cubicBezTo>
                    <a:pt x="94" y="99"/>
                    <a:pt x="94" y="99"/>
                    <a:pt x="94" y="99"/>
                  </a:cubicBezTo>
                  <a:cubicBezTo>
                    <a:pt x="90" y="91"/>
                    <a:pt x="90" y="91"/>
                    <a:pt x="90" y="91"/>
                  </a:cubicBezTo>
                  <a:cubicBezTo>
                    <a:pt x="87" y="93"/>
                    <a:pt x="87" y="93"/>
                    <a:pt x="87" y="93"/>
                  </a:cubicBezTo>
                  <a:cubicBezTo>
                    <a:pt x="55" y="41"/>
                    <a:pt x="55" y="41"/>
                    <a:pt x="55" y="41"/>
                  </a:cubicBezTo>
                  <a:close/>
                  <a:moveTo>
                    <a:pt x="0" y="108"/>
                  </a:moveTo>
                  <a:cubicBezTo>
                    <a:pt x="3" y="115"/>
                    <a:pt x="3" y="115"/>
                    <a:pt x="3" y="115"/>
                  </a:cubicBezTo>
                  <a:cubicBezTo>
                    <a:pt x="31" y="105"/>
                    <a:pt x="31" y="105"/>
                    <a:pt x="31" y="105"/>
                  </a:cubicBezTo>
                  <a:cubicBezTo>
                    <a:pt x="23" y="112"/>
                    <a:pt x="19" y="119"/>
                    <a:pt x="30" y="121"/>
                  </a:cubicBezTo>
                  <a:cubicBezTo>
                    <a:pt x="44" y="123"/>
                    <a:pt x="110" y="105"/>
                    <a:pt x="110" y="105"/>
                  </a:cubicBezTo>
                  <a:cubicBezTo>
                    <a:pt x="108" y="98"/>
                    <a:pt x="108" y="98"/>
                    <a:pt x="108" y="98"/>
                  </a:cubicBezTo>
                  <a:cubicBezTo>
                    <a:pt x="108" y="98"/>
                    <a:pt x="49" y="115"/>
                    <a:pt x="36" y="113"/>
                  </a:cubicBezTo>
                  <a:cubicBezTo>
                    <a:pt x="33" y="112"/>
                    <a:pt x="55" y="96"/>
                    <a:pt x="55" y="96"/>
                  </a:cubicBezTo>
                  <a:cubicBezTo>
                    <a:pt x="52" y="89"/>
                    <a:pt x="52" y="89"/>
                    <a:pt x="52" y="89"/>
                  </a:cubicBezTo>
                  <a:cubicBezTo>
                    <a:pt x="0" y="108"/>
                    <a:pt x="0" y="108"/>
                    <a:pt x="0" y="108"/>
                  </a:cubicBezTo>
                  <a:close/>
                  <a:moveTo>
                    <a:pt x="60" y="9"/>
                  </a:moveTo>
                  <a:cubicBezTo>
                    <a:pt x="48" y="0"/>
                    <a:pt x="40" y="12"/>
                    <a:pt x="53" y="36"/>
                  </a:cubicBezTo>
                  <a:cubicBezTo>
                    <a:pt x="72" y="26"/>
                    <a:pt x="72" y="26"/>
                    <a:pt x="72" y="26"/>
                  </a:cubicBezTo>
                  <a:cubicBezTo>
                    <a:pt x="70" y="21"/>
                    <a:pt x="68" y="18"/>
                    <a:pt x="66" y="15"/>
                  </a:cubicBezTo>
                  <a:cubicBezTo>
                    <a:pt x="71" y="12"/>
                    <a:pt x="71" y="12"/>
                    <a:pt x="71" y="12"/>
                  </a:cubicBezTo>
                  <a:cubicBezTo>
                    <a:pt x="86" y="51"/>
                    <a:pt x="86" y="51"/>
                    <a:pt x="86" y="51"/>
                  </a:cubicBezTo>
                  <a:cubicBezTo>
                    <a:pt x="93" y="48"/>
                    <a:pt x="93" y="48"/>
                    <a:pt x="93" y="48"/>
                  </a:cubicBezTo>
                  <a:cubicBezTo>
                    <a:pt x="77" y="5"/>
                    <a:pt x="77" y="5"/>
                    <a:pt x="77" y="5"/>
                  </a:cubicBezTo>
                  <a:cubicBezTo>
                    <a:pt x="75" y="2"/>
                    <a:pt x="75" y="2"/>
                    <a:pt x="75" y="2"/>
                  </a:cubicBezTo>
                  <a:cubicBezTo>
                    <a:pt x="72" y="3"/>
                    <a:pt x="72" y="3"/>
                    <a:pt x="72" y="3"/>
                  </a:cubicBezTo>
                  <a:lnTo>
                    <a:pt x="60" y="9"/>
                  </a:lnTo>
                  <a:close/>
                </a:path>
              </a:pathLst>
            </a:custGeom>
            <a:solidFill>
              <a:schemeClr val="bg1"/>
            </a:solidFill>
            <a:ln>
              <a:noFill/>
            </a:ln>
          </p:spPr>
          <p:txBody>
            <a:bodyPr vert="horz" wrap="square" lIns="91440" tIns="45720" rIns="91440" bIns="45720" numCol="1" anchor="t" anchorCtr="0" compatLnSpc="1"/>
            <a:lstStyle/>
            <a:p>
              <a:endParaRPr lang="zh-CN" altLang="en-US">
                <a:solidFill>
                  <a:srgbClr val="E93F30"/>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alphaModFix amt="56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sp>
        <p:nvSpPr>
          <p:cNvPr id="50" name="文本框 49"/>
          <p:cNvSpPr txBox="1"/>
          <p:nvPr/>
        </p:nvSpPr>
        <p:spPr>
          <a:xfrm>
            <a:off x="398832" y="316010"/>
            <a:ext cx="1860497" cy="384810"/>
          </a:xfrm>
          <a:prstGeom prst="rect">
            <a:avLst/>
          </a:prstGeom>
          <a:noFill/>
        </p:spPr>
        <p:txBody>
          <a:bodyPr wrap="square" rtlCol="0">
            <a:spAutoFit/>
          </a:bodyPr>
          <a:lstStyle/>
          <a:p>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四大核心技术</a:t>
            </a:r>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cxnSp>
        <p:nvCxnSpPr>
          <p:cNvPr id="53" name="直线连接符 52"/>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pic>
        <p:nvPicPr>
          <p:cNvPr id="18" name="图片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7096" y="877753"/>
            <a:ext cx="4887850" cy="3057977"/>
          </a:xfrm>
          <a:prstGeom prst="rect">
            <a:avLst/>
          </a:prstGeom>
        </p:spPr>
      </p:pic>
      <p:sp>
        <p:nvSpPr>
          <p:cNvPr id="23" name="矩形 22"/>
          <p:cNvSpPr/>
          <p:nvPr/>
        </p:nvSpPr>
        <p:spPr>
          <a:xfrm>
            <a:off x="1727963" y="4037272"/>
            <a:ext cx="5400600" cy="2031325"/>
          </a:xfrm>
          <a:prstGeom prst="rect">
            <a:avLst/>
          </a:prstGeom>
        </p:spPr>
        <p:txBody>
          <a:bodyPr wrap="square">
            <a:spAutoFit/>
          </a:bodyPr>
          <a:lstStyle/>
          <a:p>
            <a:pPr>
              <a:lnSpc>
                <a:spcPct val="150000"/>
              </a:lnSpc>
            </a:pPr>
            <a:r>
              <a:rPr lang="zh-CN" altLang="en-US" sz="2000" dirty="0">
                <a:solidFill>
                  <a:schemeClr val="accent1"/>
                </a:solidFill>
                <a:latin typeface="微软雅黑" panose="020B0503020204020204" charset="-122"/>
                <a:ea typeface="微软雅黑" panose="020B0503020204020204" charset="-122"/>
              </a:rPr>
              <a:t>区块链应用了众多技术，其中</a:t>
            </a:r>
            <a:r>
              <a:rPr lang="zh-CN" altLang="en-US" sz="2000" dirty="0" smtClean="0">
                <a:solidFill>
                  <a:schemeClr val="accent1"/>
                </a:solidFill>
                <a:latin typeface="微软雅黑" panose="020B0503020204020204" charset="-122"/>
                <a:ea typeface="微软雅黑" panose="020B0503020204020204" charset="-122"/>
              </a:rPr>
              <a:t>四大核心技术是：</a:t>
            </a:r>
            <a:endParaRPr lang="en-US" altLang="zh-CN" sz="2000" dirty="0" smtClean="0">
              <a:solidFill>
                <a:schemeClr val="accent1"/>
              </a:solidFill>
              <a:latin typeface="微软雅黑" panose="020B0503020204020204" charset="-122"/>
              <a:ea typeface="微软雅黑" panose="020B0503020204020204" charset="-122"/>
            </a:endParaRPr>
          </a:p>
          <a:p>
            <a:pPr>
              <a:lnSpc>
                <a:spcPct val="150000"/>
              </a:lnSpc>
            </a:pPr>
            <a:r>
              <a:rPr lang="en-US" altLang="zh-CN" sz="1600" dirty="0" smtClean="0">
                <a:solidFill>
                  <a:schemeClr val="tx1">
                    <a:lumMod val="65000"/>
                    <a:lumOff val="35000"/>
                  </a:schemeClr>
                </a:solidFill>
                <a:latin typeface="微软雅黑" panose="020B0503020204020204" charset="-122"/>
                <a:ea typeface="微软雅黑" panose="020B0503020204020204" charset="-122"/>
              </a:rPr>
              <a:t>1.</a:t>
            </a:r>
            <a:r>
              <a:rPr lang="zh-CN" altLang="en-US" sz="1600" dirty="0">
                <a:solidFill>
                  <a:schemeClr val="tx1">
                    <a:lumMod val="65000"/>
                    <a:lumOff val="35000"/>
                  </a:schemeClr>
                </a:solidFill>
                <a:latin typeface="微软雅黑" panose="020B0503020204020204" charset="-122"/>
                <a:ea typeface="微软雅黑" panose="020B0503020204020204" charset="-122"/>
              </a:rPr>
              <a:t>区块</a:t>
            </a:r>
            <a:r>
              <a:rPr lang="en-US" altLang="zh-CN" sz="1600" dirty="0">
                <a:solidFill>
                  <a:schemeClr val="tx1">
                    <a:lumMod val="65000"/>
                    <a:lumOff val="35000"/>
                  </a:schemeClr>
                </a:solidFill>
                <a:latin typeface="微软雅黑" panose="020B0503020204020204" charset="-122"/>
                <a:ea typeface="微软雅黑" panose="020B0503020204020204" charset="-122"/>
              </a:rPr>
              <a:t>+</a:t>
            </a:r>
            <a:r>
              <a:rPr lang="zh-CN" altLang="en-US" sz="1600" dirty="0">
                <a:solidFill>
                  <a:schemeClr val="tx1">
                    <a:lumMod val="65000"/>
                    <a:lumOff val="35000"/>
                  </a:schemeClr>
                </a:solidFill>
                <a:latin typeface="微软雅黑" panose="020B0503020204020204" charset="-122"/>
                <a:ea typeface="微软雅黑" panose="020B0503020204020204" charset="-122"/>
              </a:rPr>
              <a:t>链</a:t>
            </a:r>
            <a:endParaRPr lang="en-US" altLang="zh-CN" sz="1600" dirty="0" smtClean="0">
              <a:solidFill>
                <a:schemeClr val="tx1">
                  <a:lumMod val="65000"/>
                  <a:lumOff val="35000"/>
                </a:schemeClr>
              </a:solidFill>
              <a:latin typeface="微软雅黑" panose="020B0503020204020204" charset="-122"/>
              <a:ea typeface="微软雅黑" panose="020B0503020204020204" charset="-122"/>
            </a:endParaRPr>
          </a:p>
          <a:p>
            <a:pPr>
              <a:lnSpc>
                <a:spcPct val="150000"/>
              </a:lnSpc>
            </a:pPr>
            <a:r>
              <a:rPr lang="en-US" altLang="zh-CN" sz="1600" dirty="0" smtClean="0">
                <a:solidFill>
                  <a:schemeClr val="tx1">
                    <a:lumMod val="65000"/>
                    <a:lumOff val="35000"/>
                  </a:schemeClr>
                </a:solidFill>
                <a:latin typeface="微软雅黑" panose="020B0503020204020204" charset="-122"/>
                <a:ea typeface="微软雅黑" panose="020B0503020204020204" charset="-122"/>
              </a:rPr>
              <a:t>2.</a:t>
            </a:r>
            <a:r>
              <a:rPr lang="zh-CN" altLang="en-US" sz="1600" dirty="0">
                <a:solidFill>
                  <a:schemeClr val="tx1">
                    <a:lumMod val="65000"/>
                    <a:lumOff val="35000"/>
                  </a:schemeClr>
                </a:solidFill>
                <a:latin typeface="微软雅黑" panose="020B0503020204020204" charset="-122"/>
                <a:ea typeface="微软雅黑" panose="020B0503020204020204" charset="-122"/>
              </a:rPr>
              <a:t>分布式结构</a:t>
            </a:r>
            <a:r>
              <a:rPr lang="en-US" altLang="zh-CN" sz="1600" dirty="0">
                <a:solidFill>
                  <a:schemeClr val="tx1">
                    <a:lumMod val="65000"/>
                    <a:lumOff val="35000"/>
                  </a:schemeClr>
                </a:solidFill>
                <a:latin typeface="微软雅黑" panose="020B0503020204020204" charset="-122"/>
                <a:ea typeface="微软雅黑" panose="020B0503020204020204" charset="-122"/>
              </a:rPr>
              <a:t>——</a:t>
            </a:r>
            <a:r>
              <a:rPr lang="zh-CN" altLang="en-US" sz="1600" dirty="0">
                <a:solidFill>
                  <a:schemeClr val="tx1">
                    <a:lumMod val="65000"/>
                    <a:lumOff val="35000"/>
                  </a:schemeClr>
                </a:solidFill>
                <a:latin typeface="微软雅黑" panose="020B0503020204020204" charset="-122"/>
                <a:ea typeface="微软雅黑" panose="020B0503020204020204" charset="-122"/>
              </a:rPr>
              <a:t>开源的、去中心化的协议</a:t>
            </a:r>
            <a:endParaRPr lang="en-US" altLang="zh-CN" sz="1600" dirty="0" smtClean="0">
              <a:solidFill>
                <a:schemeClr val="tx1">
                  <a:lumMod val="65000"/>
                  <a:lumOff val="35000"/>
                </a:schemeClr>
              </a:solidFill>
              <a:latin typeface="微软雅黑" panose="020B0503020204020204" charset="-122"/>
              <a:ea typeface="微软雅黑" panose="020B0503020204020204" charset="-122"/>
            </a:endParaRPr>
          </a:p>
          <a:p>
            <a:pPr>
              <a:lnSpc>
                <a:spcPct val="150000"/>
              </a:lnSpc>
            </a:pPr>
            <a:r>
              <a:rPr lang="en-US" altLang="zh-CN" sz="1600" dirty="0" smtClean="0">
                <a:solidFill>
                  <a:schemeClr val="tx1">
                    <a:lumMod val="65000"/>
                    <a:lumOff val="35000"/>
                  </a:schemeClr>
                </a:solidFill>
                <a:latin typeface="微软雅黑" panose="020B0503020204020204" charset="-122"/>
                <a:ea typeface="微软雅黑" panose="020B0503020204020204" charset="-122"/>
              </a:rPr>
              <a:t>3.</a:t>
            </a:r>
            <a:r>
              <a:rPr lang="zh-CN" altLang="en-US" sz="1600" dirty="0">
                <a:solidFill>
                  <a:schemeClr val="tx1">
                    <a:lumMod val="65000"/>
                    <a:lumOff val="35000"/>
                  </a:schemeClr>
                </a:solidFill>
                <a:latin typeface="微软雅黑" panose="020B0503020204020204" charset="-122"/>
                <a:ea typeface="微软雅黑" panose="020B0503020204020204" charset="-122"/>
              </a:rPr>
              <a:t>所有权的信任基础</a:t>
            </a:r>
            <a:r>
              <a:rPr lang="en-US" altLang="zh-CN" sz="1600" dirty="0">
                <a:solidFill>
                  <a:schemeClr val="tx1">
                    <a:lumMod val="65000"/>
                    <a:lumOff val="35000"/>
                  </a:schemeClr>
                </a:solidFill>
                <a:latin typeface="微软雅黑" panose="020B0503020204020204" charset="-122"/>
                <a:ea typeface="微软雅黑" panose="020B0503020204020204" charset="-122"/>
              </a:rPr>
              <a:t>——</a:t>
            </a:r>
            <a:r>
              <a:rPr lang="zh-CN" altLang="en-US" sz="1600" dirty="0" smtClean="0">
                <a:solidFill>
                  <a:schemeClr val="tx1">
                    <a:lumMod val="65000"/>
                    <a:lumOff val="35000"/>
                  </a:schemeClr>
                </a:solidFill>
                <a:latin typeface="微软雅黑" panose="020B0503020204020204" charset="-122"/>
                <a:ea typeface="微软雅黑" panose="020B0503020204020204" charset="-122"/>
              </a:rPr>
              <a:t>数学，密码学</a:t>
            </a:r>
            <a:endParaRPr lang="en-US" altLang="zh-CN" sz="1600" dirty="0" smtClean="0">
              <a:solidFill>
                <a:schemeClr val="tx1">
                  <a:lumMod val="65000"/>
                  <a:lumOff val="35000"/>
                </a:schemeClr>
              </a:solidFill>
              <a:latin typeface="微软雅黑" panose="020B0503020204020204" charset="-122"/>
              <a:ea typeface="微软雅黑" panose="020B0503020204020204" charset="-122"/>
            </a:endParaRPr>
          </a:p>
          <a:p>
            <a:pPr>
              <a:lnSpc>
                <a:spcPct val="150000"/>
              </a:lnSpc>
            </a:pPr>
            <a:r>
              <a:rPr lang="en-US" altLang="zh-CN" sz="1600" dirty="0" smtClean="0">
                <a:solidFill>
                  <a:schemeClr val="tx1">
                    <a:lumMod val="65000"/>
                    <a:lumOff val="35000"/>
                  </a:schemeClr>
                </a:solidFill>
                <a:latin typeface="微软雅黑" panose="020B0503020204020204" charset="-122"/>
                <a:ea typeface="微软雅黑" panose="020B0503020204020204" charset="-122"/>
              </a:rPr>
              <a:t>4.</a:t>
            </a:r>
            <a:r>
              <a:rPr lang="zh-CN" altLang="en-US" sz="1600" dirty="0" smtClean="0">
                <a:solidFill>
                  <a:schemeClr val="tx1">
                    <a:lumMod val="65000"/>
                    <a:lumOff val="35000"/>
                  </a:schemeClr>
                </a:solidFill>
                <a:latin typeface="微软雅黑" panose="020B0503020204020204" charset="-122"/>
                <a:ea typeface="微软雅黑" panose="020B0503020204020204" charset="-122"/>
              </a:rPr>
              <a:t>脚本</a:t>
            </a:r>
            <a:r>
              <a:rPr lang="en-US" altLang="zh-CN" sz="1600" dirty="0" smtClean="0">
                <a:solidFill>
                  <a:schemeClr val="tx1">
                    <a:lumMod val="65000"/>
                    <a:lumOff val="35000"/>
                  </a:schemeClr>
                </a:solidFill>
                <a:latin typeface="微软雅黑" panose="020B0503020204020204" charset="-122"/>
                <a:ea typeface="微软雅黑" panose="020B0503020204020204" charset="-122"/>
              </a:rPr>
              <a:t>——</a:t>
            </a:r>
            <a:r>
              <a:rPr lang="zh-CN" altLang="en-US" sz="1600" dirty="0" smtClean="0">
                <a:solidFill>
                  <a:schemeClr val="tx1">
                    <a:lumMod val="65000"/>
                    <a:lumOff val="35000"/>
                  </a:schemeClr>
                </a:solidFill>
                <a:latin typeface="微软雅黑" panose="020B0503020204020204" charset="-122"/>
                <a:ea typeface="微软雅黑" panose="020B0503020204020204" charset="-122"/>
              </a:rPr>
              <a:t>可编程的智能合约</a:t>
            </a:r>
            <a:endParaRPr lang="en-US" altLang="zh-CN" sz="1600" dirty="0" smtClean="0">
              <a:solidFill>
                <a:schemeClr val="tx1">
                  <a:lumMod val="65000"/>
                  <a:lumOff val="35000"/>
                </a:schemeClr>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alphaModFix amt="56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sp>
        <p:nvSpPr>
          <p:cNvPr id="50" name="文本框 49"/>
          <p:cNvSpPr txBox="1"/>
          <p:nvPr/>
        </p:nvSpPr>
        <p:spPr>
          <a:xfrm>
            <a:off x="398780" y="316230"/>
            <a:ext cx="2541270" cy="384810"/>
          </a:xfrm>
          <a:prstGeom prst="rect">
            <a:avLst/>
          </a:prstGeom>
          <a:noFill/>
        </p:spPr>
        <p:txBody>
          <a:bodyPr wrap="square" rtlCol="0">
            <a:spAutoFit/>
          </a:bodyPr>
          <a:lstStyle/>
          <a:p>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核心技术</a:t>
            </a:r>
            <a:r>
              <a:rPr kumimoji="1" lang="en-US" altLang="zh-CN"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1</a:t>
            </a:r>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sym typeface="+mn-ea"/>
              </a:rPr>
              <a:t>区块</a:t>
            </a:r>
            <a:r>
              <a:rPr lang="en-US" altLang="zh-CN" dirty="0">
                <a:latin typeface="微软雅黑" panose="020B0503020204020204" charset="-122"/>
                <a:ea typeface="微软雅黑" panose="020B0503020204020204" charset="-122"/>
                <a:sym typeface="+mn-ea"/>
              </a:rPr>
              <a:t>+</a:t>
            </a:r>
            <a:r>
              <a:rPr lang="zh-CN" altLang="en-US" dirty="0">
                <a:latin typeface="微软雅黑" panose="020B0503020204020204" charset="-122"/>
                <a:ea typeface="微软雅黑" panose="020B0503020204020204" charset="-122"/>
                <a:sym typeface="+mn-ea"/>
              </a:rPr>
              <a:t>链</a:t>
            </a:r>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cxnSp>
        <p:nvCxnSpPr>
          <p:cNvPr id="53" name="直线连接符 52"/>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8137" y="3509982"/>
            <a:ext cx="6858000" cy="1790659"/>
          </a:xfrm>
          <a:prstGeom prst="rect">
            <a:avLst/>
          </a:prstGeom>
        </p:spPr>
      </p:pic>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6351" y="1731210"/>
            <a:ext cx="2436019" cy="1571625"/>
          </a:xfrm>
          <a:prstGeom prst="rect">
            <a:avLst/>
          </a:prstGeom>
        </p:spPr>
      </p:pic>
      <p:sp>
        <p:nvSpPr>
          <p:cNvPr id="10" name="AutoShape 4" descr="Block Chain Overview"/>
          <p:cNvSpPr>
            <a:spLocks noChangeAspect="1" noChangeArrowheads="1"/>
          </p:cNvSpPr>
          <p:nvPr/>
        </p:nvSpPr>
        <p:spPr bwMode="auto">
          <a:xfrm>
            <a:off x="2514600" y="3576639"/>
            <a:ext cx="2000250" cy="2000257"/>
          </a:xfrm>
          <a:prstGeom prst="rect">
            <a:avLst/>
          </a:prstGeom>
          <a:noFill/>
          <a:extLst>
            <a:ext uri="{909E8E84-426E-40dd-AFC4-6F175D3DCCD1}">
              <a14:hiddenFill xmlns=""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80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alphaModFix amt="56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sp>
        <p:nvSpPr>
          <p:cNvPr id="50" name="文本框 49"/>
          <p:cNvSpPr txBox="1"/>
          <p:nvPr/>
        </p:nvSpPr>
        <p:spPr>
          <a:xfrm>
            <a:off x="398780" y="316230"/>
            <a:ext cx="2653030" cy="384810"/>
          </a:xfrm>
          <a:prstGeom prst="rect">
            <a:avLst/>
          </a:prstGeom>
          <a:noFill/>
        </p:spPr>
        <p:txBody>
          <a:bodyPr wrap="square" rtlCol="0">
            <a:spAutoFit/>
          </a:bodyPr>
          <a:lstStyle/>
          <a:p>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核心技术</a:t>
            </a:r>
            <a:r>
              <a:rPr kumimoji="1" lang="en-US" altLang="zh-CN"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1</a:t>
            </a:r>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r>
              <a:rPr lang="zh-CN" altLang="en-US" dirty="0">
                <a:latin typeface="微软雅黑" panose="020B0503020204020204" charset="-122"/>
                <a:ea typeface="微软雅黑" panose="020B0503020204020204" charset="-122"/>
                <a:sym typeface="+mn-ea"/>
              </a:rPr>
              <a:t>区块</a:t>
            </a:r>
            <a:r>
              <a:rPr lang="en-US" altLang="zh-CN" dirty="0">
                <a:latin typeface="微软雅黑" panose="020B0503020204020204" charset="-122"/>
                <a:ea typeface="微软雅黑" panose="020B0503020204020204" charset="-122"/>
                <a:sym typeface="+mn-ea"/>
              </a:rPr>
              <a:t>+</a:t>
            </a:r>
            <a:r>
              <a:rPr lang="zh-CN" altLang="en-US" dirty="0">
                <a:latin typeface="微软雅黑" panose="020B0503020204020204" charset="-122"/>
                <a:ea typeface="微软雅黑" panose="020B0503020204020204" charset="-122"/>
                <a:sym typeface="+mn-ea"/>
              </a:rPr>
              <a:t>链</a:t>
            </a:r>
            <a:endPar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cxnSp>
        <p:nvCxnSpPr>
          <p:cNvPr id="53" name="直线连接符 52"/>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grpSp>
        <p:nvGrpSpPr>
          <p:cNvPr id="5" name="组合 4"/>
          <p:cNvGrpSpPr/>
          <p:nvPr/>
        </p:nvGrpSpPr>
        <p:grpSpPr>
          <a:xfrm>
            <a:off x="398780" y="1445833"/>
            <a:ext cx="8546215" cy="4755775"/>
            <a:chOff x="803" y="939"/>
            <a:chExt cx="15850" cy="9734"/>
          </a:xfrm>
        </p:grpSpPr>
        <p:sp>
          <p:nvSpPr>
            <p:cNvPr id="12" name="文本框 11"/>
            <p:cNvSpPr txBox="1"/>
            <p:nvPr/>
          </p:nvSpPr>
          <p:spPr>
            <a:xfrm>
              <a:off x="4524" y="1004"/>
              <a:ext cx="6930" cy="819"/>
            </a:xfrm>
            <a:prstGeom prst="rect">
              <a:avLst/>
            </a:prstGeom>
            <a:noFill/>
          </p:spPr>
          <p:txBody>
            <a:bodyPr wrap="square" rtlCol="0">
              <a:spAutoFit/>
            </a:bodyPr>
            <a:lstStyle/>
            <a:p>
              <a:r>
                <a:rPr lang="zh-CN" altLang="en-US" sz="2000" b="1" dirty="0" smtClean="0">
                  <a:solidFill>
                    <a:srgbClr val="1F497D"/>
                  </a:solidFill>
                </a:rPr>
                <a:t>如何检验交易的真实性</a:t>
              </a:r>
              <a:r>
                <a:rPr lang="zh-CN" altLang="zh-CN" sz="2000" b="1" dirty="0" smtClean="0">
                  <a:solidFill>
                    <a:srgbClr val="1F497D"/>
                  </a:solidFill>
                </a:rPr>
                <a:t>？</a:t>
              </a:r>
              <a:endParaRPr lang="zh-CN" altLang="zh-CN" sz="2000" b="1" dirty="0">
                <a:solidFill>
                  <a:srgbClr val="1F497D"/>
                </a:solidFill>
              </a:endParaRPr>
            </a:p>
          </p:txBody>
        </p:sp>
        <p:cxnSp>
          <p:nvCxnSpPr>
            <p:cNvPr id="4" name="直接连接符 3"/>
            <p:cNvCxnSpPr/>
            <p:nvPr/>
          </p:nvCxnSpPr>
          <p:spPr>
            <a:xfrm>
              <a:off x="10155" y="1335"/>
              <a:ext cx="1034" cy="14"/>
            </a:xfrm>
            <a:prstGeom prst="line">
              <a:avLst/>
            </a:prstGeom>
            <a:ln>
              <a:solidFill>
                <a:schemeClr val="accent6"/>
              </a:solidFill>
            </a:ln>
          </p:spPr>
          <p:style>
            <a:lnRef idx="1">
              <a:schemeClr val="accent2"/>
            </a:lnRef>
            <a:fillRef idx="0">
              <a:schemeClr val="accent2"/>
            </a:fillRef>
            <a:effectRef idx="0">
              <a:schemeClr val="accent2"/>
            </a:effectRef>
            <a:fontRef idx="minor">
              <a:schemeClr val="tx1"/>
            </a:fontRef>
          </p:style>
        </p:cxnSp>
        <p:sp>
          <p:nvSpPr>
            <p:cNvPr id="2" name="文本框 1"/>
            <p:cNvSpPr txBox="1"/>
            <p:nvPr/>
          </p:nvSpPr>
          <p:spPr>
            <a:xfrm>
              <a:off x="11454" y="939"/>
              <a:ext cx="2711" cy="819"/>
            </a:xfrm>
            <a:prstGeom prst="rect">
              <a:avLst/>
            </a:prstGeom>
            <a:noFill/>
          </p:spPr>
          <p:txBody>
            <a:bodyPr wrap="square" rtlCol="0">
              <a:spAutoFit/>
            </a:bodyPr>
            <a:lstStyle/>
            <a:p>
              <a:r>
                <a:rPr lang="en-US" altLang="zh-CN" sz="2000" dirty="0" err="1" smtClean="0">
                  <a:solidFill>
                    <a:schemeClr val="accent6"/>
                  </a:solidFill>
                </a:rPr>
                <a:t>Merkle</a:t>
              </a:r>
              <a:r>
                <a:rPr lang="zh-CN" altLang="en-US" sz="2000" dirty="0" smtClean="0">
                  <a:solidFill>
                    <a:schemeClr val="accent6"/>
                  </a:solidFill>
                </a:rPr>
                <a:t>根</a:t>
              </a:r>
              <a:endParaRPr lang="zh-CN" altLang="en-US" sz="2000" dirty="0">
                <a:solidFill>
                  <a:schemeClr val="accent6"/>
                </a:solidFill>
              </a:endParaRPr>
            </a:p>
          </p:txBody>
        </p:sp>
        <p:pic>
          <p:nvPicPr>
            <p:cNvPr id="9" name="图片 8"/>
            <p:cNvPicPr>
              <a:picLocks noChangeAspect="1"/>
            </p:cNvPicPr>
            <p:nvPr/>
          </p:nvPicPr>
          <p:blipFill>
            <a:blip r:embed="rId4"/>
            <a:stretch>
              <a:fillRect/>
            </a:stretch>
          </p:blipFill>
          <p:spPr>
            <a:xfrm>
              <a:off x="5430" y="2965"/>
              <a:ext cx="7797" cy="4442"/>
            </a:xfrm>
            <a:prstGeom prst="rect">
              <a:avLst/>
            </a:prstGeom>
          </p:spPr>
        </p:pic>
        <p:sp>
          <p:nvSpPr>
            <p:cNvPr id="13" name="文本框 12"/>
            <p:cNvSpPr txBox="1"/>
            <p:nvPr/>
          </p:nvSpPr>
          <p:spPr>
            <a:xfrm>
              <a:off x="7236" y="7844"/>
              <a:ext cx="3428" cy="756"/>
            </a:xfrm>
            <a:prstGeom prst="rect">
              <a:avLst/>
            </a:prstGeom>
            <a:noFill/>
          </p:spPr>
          <p:txBody>
            <a:bodyPr wrap="square" rtlCol="0">
              <a:spAutoFit/>
            </a:bodyPr>
            <a:lstStyle/>
            <a:p>
              <a:r>
                <a:rPr lang="en-US" altLang="zh-CN" b="1" dirty="0" err="1" smtClean="0"/>
                <a:t>Merkle</a:t>
              </a:r>
              <a:r>
                <a:rPr lang="en-US" altLang="zh-CN" b="1" dirty="0" smtClean="0"/>
                <a:t> Hash Tree</a:t>
              </a:r>
              <a:endParaRPr lang="zh-CN" altLang="en-US" b="1" dirty="0"/>
            </a:p>
          </p:txBody>
        </p:sp>
        <p:sp>
          <p:nvSpPr>
            <p:cNvPr id="14" name="矩形标注 13"/>
            <p:cNvSpPr/>
            <p:nvPr/>
          </p:nvSpPr>
          <p:spPr>
            <a:xfrm>
              <a:off x="13370" y="4123"/>
              <a:ext cx="3218" cy="1928"/>
            </a:xfrm>
            <a:prstGeom prst="wedgeRectCallout">
              <a:avLst>
                <a:gd name="adj1" fmla="val -94085"/>
                <a:gd name="adj2" fmla="val 71028"/>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3578" y="4234"/>
              <a:ext cx="3075" cy="1701"/>
            </a:xfrm>
            <a:prstGeom prst="rect">
              <a:avLst/>
            </a:prstGeom>
            <a:noFill/>
          </p:spPr>
          <p:txBody>
            <a:bodyPr wrap="square" rtlCol="0">
              <a:spAutoFit/>
            </a:bodyPr>
            <a:lstStyle/>
            <a:p>
              <a:r>
                <a:rPr lang="en-US" altLang="zh-CN" sz="1600" dirty="0" err="1" smtClean="0">
                  <a:solidFill>
                    <a:schemeClr val="tx1">
                      <a:lumMod val="65000"/>
                      <a:lumOff val="35000"/>
                    </a:schemeClr>
                  </a:solidFill>
                </a:rPr>
                <a:t>Merkle</a:t>
              </a:r>
              <a:r>
                <a:rPr lang="zh-CN" altLang="en-US" sz="1600" dirty="0" smtClean="0">
                  <a:solidFill>
                    <a:schemeClr val="tx1">
                      <a:lumMod val="65000"/>
                      <a:lumOff val="35000"/>
                    </a:schemeClr>
                  </a:solidFill>
                </a:rPr>
                <a:t>树的叶子节点上的</a:t>
              </a:r>
              <a:r>
                <a:rPr lang="en-US" altLang="zh-CN" sz="1600" dirty="0" smtClean="0">
                  <a:solidFill>
                    <a:schemeClr val="tx1">
                      <a:lumMod val="65000"/>
                      <a:lumOff val="35000"/>
                    </a:schemeClr>
                  </a:solidFill>
                </a:rPr>
                <a:t>value</a:t>
              </a:r>
              <a:r>
                <a:rPr lang="zh-CN" altLang="en-US" sz="1600" dirty="0" smtClean="0">
                  <a:solidFill>
                    <a:schemeClr val="tx1">
                      <a:lumMod val="65000"/>
                      <a:lumOff val="35000"/>
                    </a:schemeClr>
                  </a:solidFill>
                </a:rPr>
                <a:t>：数据的</a:t>
              </a:r>
              <a:r>
                <a:rPr lang="en-US" altLang="zh-CN" sz="1600" dirty="0" smtClean="0">
                  <a:solidFill>
                    <a:schemeClr val="tx1">
                      <a:lumMod val="65000"/>
                      <a:lumOff val="35000"/>
                    </a:schemeClr>
                  </a:solidFill>
                </a:rPr>
                <a:t>Hash</a:t>
              </a:r>
              <a:r>
                <a:rPr lang="zh-CN" altLang="en-US" sz="1600" dirty="0" smtClean="0">
                  <a:solidFill>
                    <a:schemeClr val="tx1">
                      <a:lumMod val="65000"/>
                      <a:lumOff val="35000"/>
                    </a:schemeClr>
                  </a:solidFill>
                </a:rPr>
                <a:t>值</a:t>
              </a:r>
              <a:endParaRPr lang="zh-CN" altLang="en-US" sz="1600" dirty="0">
                <a:solidFill>
                  <a:schemeClr val="tx1">
                    <a:lumMod val="65000"/>
                    <a:lumOff val="35000"/>
                  </a:schemeClr>
                </a:solidFill>
              </a:endParaRPr>
            </a:p>
          </p:txBody>
        </p:sp>
        <p:sp>
          <p:nvSpPr>
            <p:cNvPr id="16" name="矩形标注 15"/>
            <p:cNvSpPr/>
            <p:nvPr/>
          </p:nvSpPr>
          <p:spPr>
            <a:xfrm>
              <a:off x="843" y="3157"/>
              <a:ext cx="4444" cy="2418"/>
            </a:xfrm>
            <a:prstGeom prst="wedgeRectCallout">
              <a:avLst>
                <a:gd name="adj1" fmla="val 86751"/>
                <a:gd name="adj2" fmla="val 36104"/>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803" y="3188"/>
              <a:ext cx="4625" cy="2205"/>
            </a:xfrm>
            <a:prstGeom prst="rect">
              <a:avLst/>
            </a:prstGeom>
            <a:noFill/>
          </p:spPr>
          <p:txBody>
            <a:bodyPr wrap="square" rtlCol="0">
              <a:spAutoFit/>
            </a:bodyPr>
            <a:lstStyle/>
            <a:p>
              <a:r>
                <a:rPr lang="zh-CN" altLang="en-US" sz="1600" dirty="0" smtClean="0">
                  <a:solidFill>
                    <a:schemeClr val="tx1">
                      <a:lumMod val="65000"/>
                      <a:lumOff val="35000"/>
                    </a:schemeClr>
                  </a:solidFill>
                </a:rPr>
                <a:t>非叶子节点的</a:t>
              </a:r>
              <a:r>
                <a:rPr lang="en-US" altLang="zh-CN" sz="1600" dirty="0" smtClean="0">
                  <a:solidFill>
                    <a:schemeClr val="tx1">
                      <a:lumMod val="65000"/>
                      <a:lumOff val="35000"/>
                    </a:schemeClr>
                  </a:solidFill>
                </a:rPr>
                <a:t>Value</a:t>
              </a:r>
              <a:r>
                <a:rPr lang="zh-CN" altLang="en-US" sz="1600" dirty="0" smtClean="0">
                  <a:solidFill>
                    <a:schemeClr val="tx1">
                      <a:lumMod val="65000"/>
                      <a:lumOff val="35000"/>
                    </a:schemeClr>
                  </a:solidFill>
                </a:rPr>
                <a:t>：其下面所有叶子节点值进行组合后，再进行</a:t>
              </a:r>
              <a:r>
                <a:rPr lang="en-US" altLang="zh-CN" sz="1600" dirty="0" smtClean="0">
                  <a:solidFill>
                    <a:schemeClr val="tx1">
                      <a:lumMod val="65000"/>
                      <a:lumOff val="35000"/>
                    </a:schemeClr>
                  </a:solidFill>
                </a:rPr>
                <a:t>hash</a:t>
              </a:r>
              <a:r>
                <a:rPr lang="zh-CN" altLang="en-US" sz="1600" dirty="0" smtClean="0">
                  <a:solidFill>
                    <a:schemeClr val="tx1">
                      <a:lumMod val="65000"/>
                      <a:lumOff val="35000"/>
                    </a:schemeClr>
                  </a:solidFill>
                </a:rPr>
                <a:t>计算所得</a:t>
              </a:r>
              <a:endParaRPr lang="zh-CN" altLang="en-US" sz="1600" dirty="0">
                <a:solidFill>
                  <a:schemeClr val="tx1">
                    <a:lumMod val="65000"/>
                    <a:lumOff val="35000"/>
                  </a:schemeClr>
                </a:solidFill>
              </a:endParaRPr>
            </a:p>
          </p:txBody>
        </p:sp>
        <p:sp>
          <p:nvSpPr>
            <p:cNvPr id="3" name="文本框 2"/>
            <p:cNvSpPr txBox="1"/>
            <p:nvPr/>
          </p:nvSpPr>
          <p:spPr>
            <a:xfrm>
              <a:off x="3879" y="8972"/>
              <a:ext cx="11201" cy="1701"/>
            </a:xfrm>
            <a:prstGeom prst="rect">
              <a:avLst/>
            </a:prstGeom>
            <a:noFill/>
          </p:spPr>
          <p:txBody>
            <a:bodyPr wrap="square" rtlCol="0">
              <a:spAutoFit/>
            </a:bodyPr>
            <a:lstStyle/>
            <a:p>
              <a:r>
                <a:rPr lang="zh-CN" altLang="en-US" sz="1600" b="1" dirty="0" smtClean="0">
                  <a:solidFill>
                    <a:schemeClr val="accent6"/>
                  </a:solidFill>
                </a:rPr>
                <a:t>作用</a:t>
              </a:r>
              <a:r>
                <a:rPr lang="zh-CN" altLang="en-US" sz="1600" dirty="0" smtClean="0"/>
                <a:t>：大大减少数据的传输量以及计算的复杂度，只需验证传输后的</a:t>
              </a:r>
              <a:endParaRPr lang="en-US" altLang="zh-CN" sz="1600" dirty="0" smtClean="0"/>
            </a:p>
            <a:p>
              <a:r>
                <a:rPr lang="zh-CN" altLang="en-US" sz="1600" dirty="0" smtClean="0"/>
                <a:t>新区块上的</a:t>
              </a:r>
              <a:r>
                <a:rPr lang="en-US" altLang="zh-CN" sz="1600" dirty="0" err="1" smtClean="0"/>
                <a:t>MerkleTree</a:t>
              </a:r>
              <a:r>
                <a:rPr lang="zh-CN" altLang="en-US" sz="1600" dirty="0" smtClean="0"/>
                <a:t>的根节点值是否一致</a:t>
              </a:r>
              <a:endParaRPr lang="zh-CN" altLang="en-US" sz="1600" dirty="0"/>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alphaModFix amt="56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sp>
        <p:nvSpPr>
          <p:cNvPr id="50" name="文本框 49"/>
          <p:cNvSpPr txBox="1"/>
          <p:nvPr/>
        </p:nvSpPr>
        <p:spPr>
          <a:xfrm>
            <a:off x="398780" y="316230"/>
            <a:ext cx="2838450" cy="384810"/>
          </a:xfrm>
          <a:prstGeom prst="rect">
            <a:avLst/>
          </a:prstGeom>
          <a:noFill/>
        </p:spPr>
        <p:txBody>
          <a:bodyPr wrap="square" rtlCol="0">
            <a:spAutoFit/>
          </a:bodyPr>
          <a:lstStyle/>
          <a:p>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核心技术</a:t>
            </a:r>
            <a:r>
              <a:rPr kumimoji="1" lang="en-US" altLang="zh-CN"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2</a:t>
            </a:r>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r>
              <a:rPr lang="zh-CN" dirty="0">
                <a:latin typeface="微软雅黑" panose="020B0503020204020204" charset="-122"/>
                <a:ea typeface="微软雅黑" panose="020B0503020204020204" charset="-122"/>
                <a:sym typeface="+mn-ea"/>
              </a:rPr>
              <a:t>分布式结构</a:t>
            </a:r>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cxnSp>
        <p:nvCxnSpPr>
          <p:cNvPr id="53" name="直线连接符 52"/>
          <p:cNvCxnSpPr/>
          <p:nvPr/>
        </p:nvCxnSpPr>
        <p:spPr>
          <a:xfrm>
            <a:off x="467563" y="835538"/>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pic>
        <p:nvPicPr>
          <p:cNvPr id="2050" name="Picture 2" descr="http://img.csai.cn/img/news/201504/1073moygmyufrx.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4842" y="978431"/>
            <a:ext cx="3704590" cy="2736215"/>
          </a:xfrm>
          <a:prstGeom prst="rect">
            <a:avLst/>
          </a:prstGeom>
          <a:noFill/>
          <a:extLst>
            <a:ext uri="{909E8E84-426E-40dd-AFC4-6F175D3DCCD1}">
              <a14:hiddenFill xmlns="" xmlns:a14="http://schemas.microsoft.com/office/drawing/2010/main">
                <a:solidFill>
                  <a:srgbClr val="FFFFFF"/>
                </a:solidFill>
              </a14:hiddenFill>
            </a:ext>
          </a:extLst>
        </p:spPr>
      </p:pic>
      <p:pic>
        <p:nvPicPr>
          <p:cNvPr id="5" name="图片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191" y="3520710"/>
            <a:ext cx="6888074" cy="299915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alphaModFix amt="56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sp>
        <p:nvSpPr>
          <p:cNvPr id="50" name="文本框 49"/>
          <p:cNvSpPr txBox="1"/>
          <p:nvPr/>
        </p:nvSpPr>
        <p:spPr>
          <a:xfrm>
            <a:off x="398780" y="316230"/>
            <a:ext cx="2719705" cy="384810"/>
          </a:xfrm>
          <a:prstGeom prst="rect">
            <a:avLst/>
          </a:prstGeom>
          <a:noFill/>
        </p:spPr>
        <p:txBody>
          <a:bodyPr wrap="square" rtlCol="0">
            <a:spAutoFit/>
          </a:bodyPr>
          <a:lstStyle/>
          <a:p>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核心技术</a:t>
            </a:r>
            <a:r>
              <a:rPr kumimoji="1" lang="en-US" altLang="zh-CN"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2</a:t>
            </a:r>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a:t>
            </a:r>
            <a:r>
              <a:rPr lang="zh-CN" dirty="0">
                <a:latin typeface="微软雅黑" panose="020B0503020204020204" charset="-122"/>
                <a:ea typeface="微软雅黑" panose="020B0503020204020204" charset="-122"/>
                <a:sym typeface="+mn-ea"/>
              </a:rPr>
              <a:t>分布式结构</a:t>
            </a:r>
            <a:endParaRPr kumimoji="1" lang="zh-CN"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cxnSp>
        <p:nvCxnSpPr>
          <p:cNvPr id="53" name="直线连接符 52"/>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grpSp>
        <p:nvGrpSpPr>
          <p:cNvPr id="6" name="组合 5"/>
          <p:cNvGrpSpPr/>
          <p:nvPr/>
        </p:nvGrpSpPr>
        <p:grpSpPr>
          <a:xfrm>
            <a:off x="346710" y="1612670"/>
            <a:ext cx="8166061" cy="3806420"/>
            <a:chOff x="865" y="3817"/>
            <a:chExt cx="17655" cy="6161"/>
          </a:xfrm>
        </p:grpSpPr>
        <p:sp>
          <p:nvSpPr>
            <p:cNvPr id="9" name="矩形 8"/>
            <p:cNvSpPr/>
            <p:nvPr/>
          </p:nvSpPr>
          <p:spPr>
            <a:xfrm>
              <a:off x="2800" y="3817"/>
              <a:ext cx="5810" cy="79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charset="-122"/>
                  <a:ea typeface="微软雅黑" panose="020B0503020204020204" charset="-122"/>
                </a:rPr>
                <a:t>中央电脑</a:t>
              </a:r>
              <a:r>
                <a:rPr lang="en-US" altLang="zh-CN" dirty="0">
                  <a:latin typeface="微软雅黑" panose="020B0503020204020204" charset="-122"/>
                  <a:ea typeface="微软雅黑" panose="020B0503020204020204" charset="-122"/>
                </a:rPr>
                <a:t>VS</a:t>
              </a:r>
              <a:r>
                <a:rPr lang="zh-CN" altLang="en-US" dirty="0">
                  <a:latin typeface="微软雅黑" panose="020B0503020204020204" charset="-122"/>
                  <a:ea typeface="微软雅黑" panose="020B0503020204020204" charset="-122"/>
                </a:rPr>
                <a:t>分布式节点</a:t>
              </a:r>
            </a:p>
          </p:txBody>
        </p:sp>
        <p:pic>
          <p:nvPicPr>
            <p:cNvPr id="5" name="图片 4"/>
            <p:cNvPicPr>
              <a:picLocks noChangeAspect="1"/>
            </p:cNvPicPr>
            <p:nvPr/>
          </p:nvPicPr>
          <p:blipFill>
            <a:blip r:embed="rId4"/>
            <a:stretch>
              <a:fillRect/>
            </a:stretch>
          </p:blipFill>
          <p:spPr>
            <a:xfrm>
              <a:off x="865" y="4998"/>
              <a:ext cx="9678" cy="4980"/>
            </a:xfrm>
            <a:prstGeom prst="rect">
              <a:avLst/>
            </a:prstGeom>
            <a:ln>
              <a:noFill/>
            </a:ln>
            <a:effectLst>
              <a:softEdge rad="112500"/>
            </a:effectLst>
          </p:spPr>
        </p:pic>
        <p:sp>
          <p:nvSpPr>
            <p:cNvPr id="4" name="矩形 3"/>
            <p:cNvSpPr/>
            <p:nvPr/>
          </p:nvSpPr>
          <p:spPr>
            <a:xfrm>
              <a:off x="11303" y="5525"/>
              <a:ext cx="7217" cy="3925"/>
            </a:xfrm>
            <a:prstGeom prst="rect">
              <a:avLst/>
            </a:prstGeom>
          </p:spPr>
          <p:txBody>
            <a:bodyPr wrap="square">
              <a:spAutoFit/>
            </a:bodyPr>
            <a:lstStyle/>
            <a:p>
              <a:pPr marL="285750" indent="-285750">
                <a:lnSpc>
                  <a:spcPct val="125000"/>
                </a:lnSpc>
                <a:spcBef>
                  <a:spcPts val="2000"/>
                </a:spcBef>
                <a:buClr>
                  <a:schemeClr val="accent5">
                    <a:lumMod val="50000"/>
                  </a:schemeClr>
                </a:buClr>
                <a:buFont typeface="Wingdings" panose="05000000000000000000" pitchFamily="2" charset="2"/>
                <a:buChar char="p"/>
                <a:defRPr/>
              </a:pPr>
              <a:r>
                <a:rPr lang="zh-CN" altLang="en-US" sz="1600" dirty="0"/>
                <a:t>分布式记账</a:t>
              </a:r>
              <a:r>
                <a:rPr lang="en-US" altLang="zh-CN" sz="1600" dirty="0"/>
                <a:t>——</a:t>
              </a:r>
              <a:r>
                <a:rPr lang="zh-CN" altLang="en-US" sz="1600" dirty="0"/>
                <a:t>会计责任的分散化</a:t>
              </a:r>
              <a:endParaRPr lang="en-US" altLang="zh-CN" sz="1600" dirty="0"/>
            </a:p>
            <a:p>
              <a:pPr marL="285750" indent="-285750">
                <a:lnSpc>
                  <a:spcPct val="125000"/>
                </a:lnSpc>
                <a:spcBef>
                  <a:spcPts val="2000"/>
                </a:spcBef>
                <a:buClr>
                  <a:schemeClr val="accent5">
                    <a:lumMod val="50000"/>
                  </a:schemeClr>
                </a:buClr>
                <a:buFont typeface="Wingdings" panose="05000000000000000000" pitchFamily="2" charset="2"/>
                <a:buChar char="p"/>
                <a:defRPr/>
              </a:pPr>
              <a:r>
                <a:rPr lang="zh-CN" altLang="en-US" sz="1600" dirty="0"/>
                <a:t>分布式传播</a:t>
              </a:r>
              <a:r>
                <a:rPr lang="en-US" altLang="zh-CN" sz="1600" dirty="0"/>
                <a:t>——</a:t>
              </a:r>
              <a:r>
                <a:rPr lang="zh-CN" altLang="en-US" sz="1600" dirty="0"/>
                <a:t>每一次交换都传播到网络中的所有</a:t>
              </a:r>
              <a:r>
                <a:rPr lang="zh-CN" altLang="en-US" sz="1600" dirty="0" smtClean="0"/>
                <a:t>节点</a:t>
              </a:r>
              <a:endParaRPr lang="en-US" altLang="zh-CN" sz="1600" dirty="0" smtClean="0"/>
            </a:p>
            <a:p>
              <a:pPr marL="285750" indent="-285750">
                <a:lnSpc>
                  <a:spcPct val="125000"/>
                </a:lnSpc>
                <a:spcBef>
                  <a:spcPts val="2000"/>
                </a:spcBef>
                <a:buClr>
                  <a:schemeClr val="accent5">
                    <a:lumMod val="50000"/>
                  </a:schemeClr>
                </a:buClr>
                <a:buFont typeface="Wingdings" panose="05000000000000000000" pitchFamily="2" charset="2"/>
                <a:buChar char="p"/>
                <a:defRPr/>
              </a:pPr>
              <a:r>
                <a:rPr lang="zh-CN" altLang="en-US" sz="1600" dirty="0"/>
                <a:t>分布式存储</a:t>
              </a:r>
              <a:r>
                <a:rPr lang="en-US" altLang="zh-CN" sz="1600" dirty="0"/>
                <a:t>——</a:t>
              </a:r>
              <a:r>
                <a:rPr lang="zh-CN" altLang="en-US" sz="1600" dirty="0"/>
                <a:t>数据信息的可容错性极</a:t>
              </a:r>
              <a:r>
                <a:rPr lang="zh-CN" altLang="en-US" sz="1600" dirty="0" smtClean="0"/>
                <a:t>高</a:t>
              </a:r>
              <a:endParaRPr lang="en-US" altLang="zh-CN" sz="1600" dirty="0"/>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alphaModFix amt="56000"/>
            <a:extLst>
              <a:ext uri="{28A0092B-C50C-407E-A947-70E740481C1C}">
                <a14:useLocalDpi xmlns:a14="http://schemas.microsoft.com/office/drawing/2010/main" val="0"/>
              </a:ext>
            </a:extLst>
          </a:blip>
          <a:stretch>
            <a:fillRect/>
          </a:stretch>
        </p:blipFill>
        <p:spPr>
          <a:xfrm>
            <a:off x="217" y="2817177"/>
            <a:ext cx="9144000" cy="4024313"/>
          </a:xfrm>
          <a:prstGeom prst="rect">
            <a:avLst/>
          </a:prstGeom>
        </p:spPr>
      </p:pic>
      <p:sp>
        <p:nvSpPr>
          <p:cNvPr id="50" name="文本框 49"/>
          <p:cNvSpPr txBox="1"/>
          <p:nvPr/>
        </p:nvSpPr>
        <p:spPr>
          <a:xfrm>
            <a:off x="398780" y="316230"/>
            <a:ext cx="2814320" cy="384810"/>
          </a:xfrm>
          <a:prstGeom prst="rect">
            <a:avLst/>
          </a:prstGeom>
          <a:noFill/>
        </p:spPr>
        <p:txBody>
          <a:bodyPr wrap="square" rtlCol="0">
            <a:spAutoFit/>
          </a:bodyPr>
          <a:lstStyle/>
          <a:p>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核心技术</a:t>
            </a:r>
            <a:r>
              <a:rPr kumimoji="1" lang="en-US" altLang="zh-CN"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3 </a:t>
            </a:r>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数学与密码学</a:t>
            </a:r>
          </a:p>
        </p:txBody>
      </p: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grpSp>
        <p:nvGrpSpPr>
          <p:cNvPr id="13" name="组合 12"/>
          <p:cNvGrpSpPr/>
          <p:nvPr/>
        </p:nvGrpSpPr>
        <p:grpSpPr>
          <a:xfrm>
            <a:off x="719858" y="1571852"/>
            <a:ext cx="7908576" cy="3616509"/>
            <a:chOff x="2557" y="2345"/>
            <a:chExt cx="14726" cy="5695"/>
          </a:xfrm>
        </p:grpSpPr>
        <p:sp>
          <p:nvSpPr>
            <p:cNvPr id="5" name="矩形 4"/>
            <p:cNvSpPr/>
            <p:nvPr/>
          </p:nvSpPr>
          <p:spPr>
            <a:xfrm>
              <a:off x="2557" y="4924"/>
              <a:ext cx="5100" cy="1361"/>
            </a:xfrm>
            <a:prstGeom prst="rect">
              <a:avLst/>
            </a:prstGeom>
          </p:spPr>
          <p:txBody>
            <a:bodyPr wrap="square">
              <a:spAutoFit/>
            </a:bodyPr>
            <a:lstStyle/>
            <a:p>
              <a:pPr>
                <a:lnSpc>
                  <a:spcPct val="150000"/>
                </a:lnSpc>
                <a:spcAft>
                  <a:spcPts val="600"/>
                </a:spcAft>
              </a:pPr>
              <a:r>
                <a:rPr lang="zh-CN" altLang="en-US" sz="1600" dirty="0" smtClean="0">
                  <a:latin typeface="微软雅黑" panose="020B0503020204020204" charset="-122"/>
                  <a:ea typeface="微软雅黑" panose="020B0503020204020204" charset="-122"/>
                </a:rPr>
                <a:t>公钥：信息的真实性</a:t>
              </a:r>
              <a:endParaRPr lang="en-US" altLang="zh-CN" sz="1600" dirty="0" smtClean="0">
                <a:latin typeface="微软雅黑" panose="020B0503020204020204" charset="-122"/>
                <a:ea typeface="微软雅黑" panose="020B0503020204020204" charset="-122"/>
              </a:endParaRPr>
            </a:p>
            <a:p>
              <a:pPr>
                <a:lnSpc>
                  <a:spcPct val="150000"/>
                </a:lnSpc>
                <a:spcAft>
                  <a:spcPts val="600"/>
                </a:spcAft>
              </a:pPr>
              <a:r>
                <a:rPr lang="zh-CN" altLang="en-US" sz="1600" dirty="0" smtClean="0">
                  <a:latin typeface="微软雅黑" panose="020B0503020204020204" charset="-122"/>
                  <a:ea typeface="微软雅黑" panose="020B0503020204020204" charset="-122"/>
                </a:rPr>
                <a:t>私钥：信息的安全性</a:t>
              </a:r>
              <a:endParaRPr lang="zh-CN" altLang="en-US" sz="1600" dirty="0">
                <a:latin typeface="微软雅黑" panose="020B0503020204020204" charset="-122"/>
                <a:ea typeface="微软雅黑" panose="020B0503020204020204" charset="-122"/>
              </a:endParaRPr>
            </a:p>
          </p:txBody>
        </p:sp>
        <p:sp>
          <p:nvSpPr>
            <p:cNvPr id="7" name="矩形 6"/>
            <p:cNvSpPr/>
            <p:nvPr/>
          </p:nvSpPr>
          <p:spPr>
            <a:xfrm>
              <a:off x="2557" y="3737"/>
              <a:ext cx="4771" cy="630"/>
            </a:xfrm>
            <a:prstGeom prst="rect">
              <a:avLst/>
            </a:prstGeom>
          </p:spPr>
          <p:txBody>
            <a:bodyPr wrap="square">
              <a:spAutoFit/>
            </a:bodyPr>
            <a:lstStyle/>
            <a:p>
              <a:pPr>
                <a:spcAft>
                  <a:spcPts val="600"/>
                </a:spcAft>
              </a:pPr>
              <a:r>
                <a:rPr lang="zh-CN" altLang="en-US" sz="2000" dirty="0">
                  <a:solidFill>
                    <a:schemeClr val="accent6">
                      <a:lumMod val="75000"/>
                    </a:schemeClr>
                  </a:solidFill>
                  <a:latin typeface="微软雅黑" panose="020B0503020204020204" charset="-122"/>
                  <a:ea typeface="微软雅黑" panose="020B0503020204020204" charset="-122"/>
                </a:rPr>
                <a:t>非对称加密原理：</a:t>
              </a:r>
              <a:endParaRPr lang="en-US" altLang="zh-CN" sz="2000" dirty="0">
                <a:solidFill>
                  <a:schemeClr val="accent6">
                    <a:lumMod val="75000"/>
                  </a:schemeClr>
                </a:solidFill>
                <a:latin typeface="微软雅黑" panose="020B0503020204020204" charset="-122"/>
                <a:ea typeface="微软雅黑" panose="020B0503020204020204" charset="-122"/>
              </a:endParaRPr>
            </a:p>
          </p:txBody>
        </p:sp>
        <p:sp>
          <p:nvSpPr>
            <p:cNvPr id="9" name="矩形 8"/>
            <p:cNvSpPr/>
            <p:nvPr/>
          </p:nvSpPr>
          <p:spPr>
            <a:xfrm>
              <a:off x="7688" y="2699"/>
              <a:ext cx="9595" cy="1824"/>
            </a:xfrm>
            <a:prstGeom prst="rect">
              <a:avLst/>
            </a:prstGeom>
          </p:spPr>
          <p:txBody>
            <a:bodyPr>
              <a:spAutoFit/>
            </a:bodyPr>
            <a:lstStyle/>
            <a:p>
              <a:pPr>
                <a:lnSpc>
                  <a:spcPct val="150000"/>
                </a:lnSpc>
              </a:pPr>
              <a:r>
                <a:rPr lang="zh-CN" altLang="en-US" sz="1600" dirty="0" smtClean="0">
                  <a:latin typeface="微软雅黑" panose="020B0503020204020204" charset="-122"/>
                  <a:ea typeface="微软雅黑" panose="020B0503020204020204" charset="-122"/>
                </a:rPr>
                <a:t>私钥向全网证明“自己是自己”：</a:t>
              </a:r>
              <a:r>
                <a:rPr lang="zh-CN" altLang="en-US" sz="1600" dirty="0"/>
                <a:t>全网节点虽然无法看到我的密码是什么，但要让他们都知道我确实拥有这一密码</a:t>
              </a:r>
              <a:r>
                <a:rPr lang="zh-CN" altLang="en-US" sz="1600" dirty="0" smtClean="0"/>
                <a:t>。</a:t>
              </a:r>
              <a:endParaRPr lang="en-US" altLang="zh-CN" sz="1600" dirty="0" smtClean="0"/>
            </a:p>
          </p:txBody>
        </p:sp>
        <p:sp>
          <p:nvSpPr>
            <p:cNvPr id="10" name="矩形 9"/>
            <p:cNvSpPr/>
            <p:nvPr/>
          </p:nvSpPr>
          <p:spPr>
            <a:xfrm>
              <a:off x="7688" y="6374"/>
              <a:ext cx="9595" cy="1240"/>
            </a:xfrm>
            <a:prstGeom prst="rect">
              <a:avLst/>
            </a:prstGeom>
          </p:spPr>
          <p:txBody>
            <a:bodyPr>
              <a:spAutoFit/>
            </a:bodyPr>
            <a:lstStyle/>
            <a:p>
              <a:pPr>
                <a:lnSpc>
                  <a:spcPct val="150000"/>
                </a:lnSpc>
              </a:pPr>
              <a:r>
                <a:rPr lang="zh-CN" altLang="en-US" sz="1600" dirty="0">
                  <a:latin typeface="微软雅黑" panose="020B0503020204020204" charset="-122"/>
                  <a:ea typeface="微软雅黑" panose="020B0503020204020204" charset="-122"/>
                </a:rPr>
                <a:t>常见的非对称加密算法包括</a:t>
              </a:r>
              <a:r>
                <a:rPr lang="en-US" altLang="zh-CN" sz="1600" dirty="0">
                  <a:latin typeface="微软雅黑" panose="020B0503020204020204" charset="-122"/>
                  <a:ea typeface="微软雅黑" panose="020B0503020204020204" charset="-122"/>
                </a:rPr>
                <a:t>RSA</a:t>
              </a:r>
              <a:r>
                <a:rPr lang="zh-CN" altLang="en-US" sz="1600" dirty="0">
                  <a:latin typeface="微软雅黑" panose="020B0503020204020204" charset="-122"/>
                  <a:ea typeface="微软雅黑" panose="020B0503020204020204" charset="-122"/>
                </a:rPr>
                <a:t>、</a:t>
              </a:r>
              <a:r>
                <a:rPr lang="en-US" altLang="zh-CN" sz="1600" dirty="0" err="1">
                  <a:latin typeface="微软雅黑" panose="020B0503020204020204" charset="-122"/>
                  <a:ea typeface="微软雅黑" panose="020B0503020204020204" charset="-122"/>
                </a:rPr>
                <a:t>Elgamal</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D-H</a:t>
              </a:r>
              <a:r>
                <a:rPr lang="zh-CN" altLang="en-US" sz="1600" dirty="0">
                  <a:latin typeface="微软雅黑" panose="020B0503020204020204" charset="-122"/>
                  <a:ea typeface="微软雅黑" panose="020B0503020204020204" charset="-122"/>
                </a:rPr>
                <a:t>、</a:t>
              </a:r>
              <a:r>
                <a:rPr lang="en-US" altLang="zh-CN" sz="1600" dirty="0">
                  <a:latin typeface="微软雅黑" panose="020B0503020204020204" charset="-122"/>
                  <a:ea typeface="微软雅黑" panose="020B0503020204020204" charset="-122"/>
                </a:rPr>
                <a:t>ECC</a:t>
              </a:r>
              <a:r>
                <a:rPr lang="zh-CN" altLang="en-US" sz="1600" dirty="0">
                  <a:latin typeface="微软雅黑" panose="020B0503020204020204" charset="-122"/>
                  <a:ea typeface="微软雅黑" panose="020B0503020204020204" charset="-122"/>
                </a:rPr>
                <a:t>（椭圆曲线加密算法）等。</a:t>
              </a:r>
            </a:p>
          </p:txBody>
        </p:sp>
        <p:cxnSp>
          <p:nvCxnSpPr>
            <p:cNvPr id="12" name="直接连接符 11"/>
            <p:cNvCxnSpPr/>
            <p:nvPr/>
          </p:nvCxnSpPr>
          <p:spPr>
            <a:xfrm>
              <a:off x="7328" y="2345"/>
              <a:ext cx="0" cy="5695"/>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4" name="直线连接符 52"/>
          <p:cNvCxnSpPr/>
          <p:nvPr/>
        </p:nvCxnSpPr>
        <p:spPr>
          <a:xfrm>
            <a:off x="467563" y="835538"/>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alphaModFix amt="56000"/>
            <a:extLst>
              <a:ext uri="{28A0092B-C50C-407E-A947-70E740481C1C}">
                <a14:useLocalDpi xmlns:a14="http://schemas.microsoft.com/office/drawing/2010/main" val="0"/>
              </a:ext>
            </a:extLst>
          </a:blip>
          <a:stretch>
            <a:fillRect/>
          </a:stretch>
        </p:blipFill>
        <p:spPr>
          <a:xfrm>
            <a:off x="217" y="2833687"/>
            <a:ext cx="9144000" cy="4024313"/>
          </a:xfrm>
          <a:prstGeom prst="rect">
            <a:avLst/>
          </a:prstGeom>
        </p:spPr>
      </p:pic>
      <p:sp>
        <p:nvSpPr>
          <p:cNvPr id="50" name="文本框 49"/>
          <p:cNvSpPr txBox="1"/>
          <p:nvPr/>
        </p:nvSpPr>
        <p:spPr>
          <a:xfrm>
            <a:off x="398780" y="316230"/>
            <a:ext cx="3342005" cy="384810"/>
          </a:xfrm>
          <a:prstGeom prst="rect">
            <a:avLst/>
          </a:prstGeom>
          <a:noFill/>
        </p:spPr>
        <p:txBody>
          <a:bodyPr wrap="square" rtlCol="0">
            <a:spAutoFit/>
          </a:bodyPr>
          <a:lstStyle/>
          <a:p>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核心技术</a:t>
            </a:r>
            <a:r>
              <a:rPr kumimoji="1" lang="en-US" altLang="zh-CN"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4 </a:t>
            </a:r>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可编程的智能合约</a:t>
            </a:r>
          </a:p>
        </p:txBody>
      </p:sp>
      <p:cxnSp>
        <p:nvCxnSpPr>
          <p:cNvPr id="53" name="直线连接符 52"/>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grpSp>
        <p:nvGrpSpPr>
          <p:cNvPr id="7" name="组合 6"/>
          <p:cNvGrpSpPr/>
          <p:nvPr/>
        </p:nvGrpSpPr>
        <p:grpSpPr>
          <a:xfrm>
            <a:off x="344170" y="1633787"/>
            <a:ext cx="3877945" cy="4215765"/>
            <a:chOff x="1205" y="2792"/>
            <a:chExt cx="6107" cy="6639"/>
          </a:xfrm>
        </p:grpSpPr>
        <p:sp>
          <p:nvSpPr>
            <p:cNvPr id="6" name="矩形 5"/>
            <p:cNvSpPr/>
            <p:nvPr/>
          </p:nvSpPr>
          <p:spPr>
            <a:xfrm>
              <a:off x="1205" y="3926"/>
              <a:ext cx="4734" cy="787"/>
            </a:xfrm>
            <a:prstGeom prst="rect">
              <a:avLst/>
            </a:prstGeom>
          </p:spPr>
          <p:txBody>
            <a:bodyPr wrap="none">
              <a:spAutoFit/>
            </a:bodyPr>
            <a:lstStyle/>
            <a:p>
              <a:pPr>
                <a:lnSpc>
                  <a:spcPct val="150000"/>
                </a:lnSpc>
                <a:spcAft>
                  <a:spcPts val="600"/>
                </a:spcAft>
              </a:pPr>
              <a:r>
                <a:rPr lang="zh-CN" altLang="en-US" sz="2000" dirty="0">
                  <a:solidFill>
                    <a:schemeClr val="accent6">
                      <a:lumMod val="75000"/>
                    </a:schemeClr>
                  </a:solidFill>
                  <a:latin typeface="微软雅黑" panose="020B0503020204020204" charset="-122"/>
                  <a:ea typeface="微软雅黑" panose="020B0503020204020204" charset="-122"/>
                </a:rPr>
                <a:t>作用：记录价值转换条件</a:t>
              </a:r>
            </a:p>
          </p:txBody>
        </p:sp>
        <p:sp>
          <p:nvSpPr>
            <p:cNvPr id="2" name="矩形 1"/>
            <p:cNvSpPr/>
            <p:nvPr/>
          </p:nvSpPr>
          <p:spPr>
            <a:xfrm>
              <a:off x="1205" y="2792"/>
              <a:ext cx="4330" cy="630"/>
            </a:xfrm>
            <a:prstGeom prst="rect">
              <a:avLst/>
            </a:prstGeom>
          </p:spPr>
          <p:txBody>
            <a:bodyPr wrap="none">
              <a:spAutoFit/>
            </a:bodyPr>
            <a:lstStyle/>
            <a:p>
              <a:pPr>
                <a:spcAft>
                  <a:spcPts val="600"/>
                </a:spcAft>
              </a:pPr>
              <a:r>
                <a:rPr lang="zh-CN" altLang="en-US" sz="2000" dirty="0" smtClean="0">
                  <a:solidFill>
                    <a:schemeClr val="accent6">
                      <a:lumMod val="75000"/>
                    </a:schemeClr>
                  </a:solidFill>
                  <a:latin typeface="微软雅黑" panose="020B0503020204020204" charset="-122"/>
                  <a:ea typeface="微软雅黑" panose="020B0503020204020204" charset="-122"/>
                </a:rPr>
                <a:t>本质：众多指令的列表</a:t>
              </a:r>
              <a:endParaRPr lang="en-US" altLang="zh-CN" sz="2000" dirty="0">
                <a:solidFill>
                  <a:schemeClr val="accent6">
                    <a:lumMod val="75000"/>
                  </a:schemeClr>
                </a:solidFill>
                <a:latin typeface="微软雅黑" panose="020B0503020204020204" charset="-122"/>
                <a:ea typeface="微软雅黑" panose="020B0503020204020204" charset="-122"/>
              </a:endParaRPr>
            </a:p>
          </p:txBody>
        </p:sp>
        <p:sp>
          <p:nvSpPr>
            <p:cNvPr id="5" name="文本框 4"/>
            <p:cNvSpPr txBox="1"/>
            <p:nvPr/>
          </p:nvSpPr>
          <p:spPr>
            <a:xfrm>
              <a:off x="1205" y="5408"/>
              <a:ext cx="6107" cy="4023"/>
            </a:xfrm>
            <a:prstGeom prst="rect">
              <a:avLst/>
            </a:prstGeom>
            <a:noFill/>
          </p:spPr>
          <p:txBody>
            <a:bodyPr wrap="square" rtlCol="0">
              <a:spAutoFit/>
            </a:bodyPr>
            <a:lstStyle/>
            <a:p>
              <a:r>
                <a:rPr lang="zh-CN" altLang="en-US" sz="2000" dirty="0">
                  <a:solidFill>
                    <a:schemeClr val="accent6">
                      <a:lumMod val="75000"/>
                    </a:schemeClr>
                  </a:solidFill>
                  <a:latin typeface="微软雅黑" panose="020B0503020204020204" charset="-122"/>
                  <a:ea typeface="微软雅黑" panose="020B0503020204020204" charset="-122"/>
                </a:rPr>
                <a:t>优势：可编程</a:t>
              </a:r>
              <a:r>
                <a:rPr lang="zh-CN" altLang="en-US" sz="2000" dirty="0" smtClean="0">
                  <a:solidFill>
                    <a:schemeClr val="accent6">
                      <a:lumMod val="75000"/>
                    </a:schemeClr>
                  </a:solidFill>
                  <a:latin typeface="微软雅黑" panose="020B0503020204020204" charset="-122"/>
                  <a:ea typeface="微软雅黑" panose="020B0503020204020204" charset="-122"/>
                </a:rPr>
                <a:t>性：</a:t>
              </a:r>
              <a:endParaRPr lang="en-US" altLang="zh-CN" sz="2000" dirty="0" smtClean="0">
                <a:solidFill>
                  <a:schemeClr val="accent6">
                    <a:lumMod val="75000"/>
                  </a:schemeClr>
                </a:solidFill>
                <a:latin typeface="微软雅黑" panose="020B0503020204020204" charset="-122"/>
                <a:ea typeface="微软雅黑" panose="020B0503020204020204" charset="-122"/>
              </a:endParaRPr>
            </a:p>
            <a:p>
              <a:endParaRPr lang="en-US" altLang="zh-CN" sz="2000" dirty="0" smtClean="0">
                <a:solidFill>
                  <a:schemeClr val="accent6">
                    <a:lumMod val="75000"/>
                  </a:schemeClr>
                </a:solidFill>
                <a:latin typeface="微软雅黑" panose="020B0503020204020204" charset="-122"/>
                <a:ea typeface="微软雅黑" panose="020B0503020204020204" charset="-122"/>
              </a:endParaRPr>
            </a:p>
            <a:p>
              <a:pPr>
                <a:lnSpc>
                  <a:spcPct val="150000"/>
                </a:lnSpc>
              </a:pPr>
              <a:r>
                <a:rPr lang="zh-CN" altLang="en-US" sz="1600" dirty="0" smtClean="0">
                  <a:sym typeface="Wingdings" panose="05000000000000000000" pitchFamily="2" charset="2"/>
                </a:rPr>
                <a:t>（</a:t>
              </a:r>
              <a:r>
                <a:rPr lang="en-US" altLang="zh-CN" sz="1600" dirty="0" smtClean="0">
                  <a:sym typeface="Wingdings" panose="05000000000000000000" pitchFamily="2" charset="2"/>
                </a:rPr>
                <a:t>1</a:t>
              </a:r>
              <a:r>
                <a:rPr lang="zh-CN" altLang="en-US" sz="1600" dirty="0" smtClean="0">
                  <a:sym typeface="Wingdings" panose="05000000000000000000" pitchFamily="2" charset="2"/>
                </a:rPr>
                <a:t>）可灵活改变花费掉留存价值的</a:t>
              </a:r>
              <a:endParaRPr lang="en-US" altLang="zh-CN" sz="1600" dirty="0" smtClean="0">
                <a:sym typeface="Wingdings" panose="05000000000000000000" pitchFamily="2" charset="2"/>
              </a:endParaRPr>
            </a:p>
            <a:p>
              <a:pPr>
                <a:lnSpc>
                  <a:spcPct val="150000"/>
                </a:lnSpc>
              </a:pPr>
              <a:r>
                <a:rPr lang="zh-CN" altLang="en-US" sz="1600" dirty="0" smtClean="0">
                  <a:sym typeface="Wingdings" panose="05000000000000000000" pitchFamily="2" charset="2"/>
                </a:rPr>
                <a:t>条件；</a:t>
              </a:r>
              <a:endParaRPr lang="en-US" altLang="zh-CN" sz="1600" dirty="0" smtClean="0">
                <a:sym typeface="Wingdings" panose="05000000000000000000" pitchFamily="2" charset="2"/>
              </a:endParaRPr>
            </a:p>
            <a:p>
              <a:pPr>
                <a:lnSpc>
                  <a:spcPct val="150000"/>
                </a:lnSpc>
              </a:pPr>
              <a:r>
                <a:rPr lang="zh-CN" altLang="en-US" sz="1600" dirty="0" smtClean="0">
                  <a:sym typeface="Wingdings" panose="05000000000000000000" pitchFamily="2" charset="2"/>
                </a:rPr>
                <a:t>（</a:t>
              </a:r>
              <a:r>
                <a:rPr lang="en-US" altLang="zh-CN" sz="1600" dirty="0" smtClean="0">
                  <a:sym typeface="Wingdings" panose="05000000000000000000" pitchFamily="2" charset="2"/>
                </a:rPr>
                <a:t>2</a:t>
              </a:r>
              <a:r>
                <a:rPr lang="zh-CN" altLang="en-US" sz="1600" dirty="0" smtClean="0">
                  <a:sym typeface="Wingdings" panose="05000000000000000000" pitchFamily="2" charset="2"/>
                </a:rPr>
                <a:t>）可灵活的在发送价值时附加一些价值再转</a:t>
              </a:r>
              <a:endParaRPr lang="en-US" altLang="zh-CN" sz="1600" dirty="0" smtClean="0">
                <a:sym typeface="Wingdings" panose="05000000000000000000" pitchFamily="2" charset="2"/>
              </a:endParaRPr>
            </a:p>
            <a:p>
              <a:pPr>
                <a:lnSpc>
                  <a:spcPct val="150000"/>
                </a:lnSpc>
              </a:pPr>
              <a:r>
                <a:rPr lang="zh-CN" altLang="en-US" sz="1600" dirty="0" smtClean="0">
                  <a:sym typeface="Wingdings" panose="05000000000000000000" pitchFamily="2" charset="2"/>
                </a:rPr>
                <a:t>移的条件。</a:t>
              </a:r>
              <a:endParaRPr lang="zh-CN" altLang="en-US" sz="1600" dirty="0"/>
            </a:p>
          </p:txBody>
        </p:sp>
      </p:grpSp>
      <p:pic>
        <p:nvPicPr>
          <p:cNvPr id="10" name="图片 9"/>
          <p:cNvPicPr>
            <a:picLocks noChangeAspect="1"/>
          </p:cNvPicPr>
          <p:nvPr/>
        </p:nvPicPr>
        <p:blipFill>
          <a:blip r:embed="rId4"/>
          <a:stretch>
            <a:fillRect/>
          </a:stretch>
        </p:blipFill>
        <p:spPr>
          <a:xfrm>
            <a:off x="4222115" y="1579244"/>
            <a:ext cx="4629785" cy="422465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alphaModFix amt="56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sp>
        <p:nvSpPr>
          <p:cNvPr id="50" name="文本框 49"/>
          <p:cNvSpPr txBox="1"/>
          <p:nvPr/>
        </p:nvSpPr>
        <p:spPr>
          <a:xfrm>
            <a:off x="398780" y="316230"/>
            <a:ext cx="3096895" cy="384810"/>
          </a:xfrm>
          <a:prstGeom prst="rect">
            <a:avLst/>
          </a:prstGeom>
          <a:noFill/>
        </p:spPr>
        <p:txBody>
          <a:bodyPr wrap="square" rtlCol="0">
            <a:spAutoFit/>
          </a:bodyPr>
          <a:lstStyle/>
          <a:p>
            <a:r>
              <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一个通俗的区块链系统例子</a:t>
            </a:r>
          </a:p>
        </p:txBody>
      </p:sp>
      <p:cxnSp>
        <p:nvCxnSpPr>
          <p:cNvPr id="53" name="直线连接符 52"/>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grpSp>
        <p:nvGrpSpPr>
          <p:cNvPr id="4" name="组合 3"/>
          <p:cNvGrpSpPr/>
          <p:nvPr/>
        </p:nvGrpSpPr>
        <p:grpSpPr>
          <a:xfrm>
            <a:off x="466928" y="1914108"/>
            <a:ext cx="1804535" cy="510342"/>
            <a:chOff x="844181" y="1917392"/>
            <a:chExt cx="1804535" cy="510342"/>
          </a:xfrm>
        </p:grpSpPr>
        <p:sp>
          <p:nvSpPr>
            <p:cNvPr id="5" name="矩形 4"/>
            <p:cNvSpPr/>
            <p:nvPr/>
          </p:nvSpPr>
          <p:spPr>
            <a:xfrm>
              <a:off x="844181" y="1917392"/>
              <a:ext cx="1804535" cy="510342"/>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6" name="矩形 5"/>
            <p:cNvSpPr/>
            <p:nvPr/>
          </p:nvSpPr>
          <p:spPr>
            <a:xfrm>
              <a:off x="972034" y="1996936"/>
              <a:ext cx="1605280" cy="352425"/>
            </a:xfrm>
            <a:prstGeom prst="rect">
              <a:avLst/>
            </a:prstGeom>
            <a:ln>
              <a:noFill/>
            </a:ln>
          </p:spPr>
          <p:txBody>
            <a:bodyPr wrap="none">
              <a:spAutoFit/>
            </a:bodyPr>
            <a:lstStyle/>
            <a:p>
              <a:r>
                <a:rPr lang="zh-CN" altLang="en-US" sz="1600" dirty="0" smtClean="0">
                  <a:solidFill>
                    <a:schemeClr val="bg1"/>
                  </a:solidFill>
                  <a:latin typeface="微软雅黑" panose="020B0503020204020204" charset="-122"/>
                  <a:ea typeface="微软雅黑" panose="020B0503020204020204" charset="-122"/>
                  <a:cs typeface="Arial" panose="020B0604020202020204" pitchFamily="34" charset="0"/>
                </a:rPr>
                <a:t>一个通俗的例子</a:t>
              </a:r>
              <a:endParaRPr lang="en-US" altLang="zh-CN" sz="1600" dirty="0">
                <a:solidFill>
                  <a:schemeClr val="bg1"/>
                </a:solidFill>
                <a:latin typeface="微软雅黑" panose="020B0503020204020204" charset="-122"/>
                <a:ea typeface="微软雅黑" panose="020B0503020204020204" charset="-122"/>
                <a:cs typeface="Arial" panose="020B0604020202020204" pitchFamily="34" charset="0"/>
              </a:endParaRPr>
            </a:p>
          </p:txBody>
        </p:sp>
      </p:grpSp>
      <p:sp>
        <p:nvSpPr>
          <p:cNvPr id="7" name="矩形 6"/>
          <p:cNvSpPr/>
          <p:nvPr/>
        </p:nvSpPr>
        <p:spPr>
          <a:xfrm>
            <a:off x="392498" y="2540534"/>
            <a:ext cx="3096895" cy="2962734"/>
          </a:xfrm>
          <a:prstGeom prst="rect">
            <a:avLst/>
          </a:prstGeom>
        </p:spPr>
        <p:txBody>
          <a:bodyPr wrap="square">
            <a:spAutoFit/>
          </a:bodyPr>
          <a:lstStyle/>
          <a:p>
            <a:pPr>
              <a:lnSpc>
                <a:spcPct val="150000"/>
              </a:lnSpc>
            </a:pPr>
            <a:r>
              <a:rPr lang="zh-CN" altLang="en-US" sz="1400" dirty="0" smtClean="0">
                <a:solidFill>
                  <a:schemeClr val="accent1"/>
                </a:solidFill>
                <a:latin typeface="微软雅黑" panose="020B0503020204020204" charset="-122"/>
                <a:ea typeface="微软雅黑" panose="020B0503020204020204" charset="-122"/>
              </a:rPr>
              <a:t>在</a:t>
            </a:r>
            <a:r>
              <a:rPr lang="zh-CN" altLang="en-US" sz="1400" dirty="0">
                <a:solidFill>
                  <a:schemeClr val="accent1"/>
                </a:solidFill>
                <a:latin typeface="微软雅黑" panose="020B0503020204020204" charset="-122"/>
                <a:ea typeface="微软雅黑" panose="020B0503020204020204" charset="-122"/>
              </a:rPr>
              <a:t>一个</a:t>
            </a:r>
            <a:r>
              <a:rPr lang="en-US" altLang="zh-CN" sz="1400" dirty="0">
                <a:solidFill>
                  <a:schemeClr val="accent1"/>
                </a:solidFill>
                <a:latin typeface="微软雅黑" panose="020B0503020204020204" charset="-122"/>
                <a:ea typeface="微软雅黑" panose="020B0503020204020204" charset="-122"/>
              </a:rPr>
              <a:t>40</a:t>
            </a:r>
            <a:r>
              <a:rPr lang="zh-CN" altLang="en-US" sz="1400" dirty="0">
                <a:solidFill>
                  <a:schemeClr val="accent1"/>
                </a:solidFill>
                <a:latin typeface="微软雅黑" panose="020B0503020204020204" charset="-122"/>
                <a:ea typeface="微软雅黑" panose="020B0503020204020204" charset="-122"/>
              </a:rPr>
              <a:t>人以上的微信群里组局聚餐，如何统计人数</a:t>
            </a:r>
            <a:r>
              <a:rPr lang="zh-CN" altLang="en-US" sz="1400" dirty="0" smtClean="0">
                <a:solidFill>
                  <a:schemeClr val="accent1"/>
                </a:solidFill>
                <a:latin typeface="微软雅黑" panose="020B0503020204020204" charset="-122"/>
                <a:ea typeface="微软雅黑" panose="020B0503020204020204" charset="-122"/>
              </a:rPr>
              <a:t>？</a:t>
            </a:r>
            <a:endParaRPr lang="en-US" altLang="zh-CN" sz="1400" dirty="0" smtClean="0">
              <a:solidFill>
                <a:schemeClr val="accent1"/>
              </a:solidFill>
              <a:latin typeface="微软雅黑" panose="020B0503020204020204" charset="-122"/>
              <a:ea typeface="微软雅黑" panose="020B0503020204020204" charset="-122"/>
            </a:endParaRPr>
          </a:p>
          <a:p>
            <a:pPr>
              <a:lnSpc>
                <a:spcPct val="150000"/>
              </a:lnSpc>
            </a:pPr>
            <a:endParaRPr lang="en-US" altLang="zh-CN" sz="1400" dirty="0">
              <a:solidFill>
                <a:schemeClr val="accent1"/>
              </a:solidFill>
              <a:latin typeface="微软雅黑" panose="020B0503020204020204" charset="-122"/>
              <a:ea typeface="微软雅黑" panose="020B0503020204020204" charset="-122"/>
            </a:endParaRPr>
          </a:p>
          <a:p>
            <a:pPr>
              <a:lnSpc>
                <a:spcPct val="150000"/>
              </a:lnSpc>
            </a:pPr>
            <a:r>
              <a:rPr lang="zh-CN" altLang="en-US" sz="1400" dirty="0" smtClean="0">
                <a:solidFill>
                  <a:schemeClr val="accent1"/>
                </a:solidFill>
                <a:latin typeface="微软雅黑" panose="020B0503020204020204" charset="-122"/>
                <a:ea typeface="微软雅黑" panose="020B0503020204020204" charset="-122"/>
              </a:rPr>
              <a:t>一</a:t>
            </a:r>
            <a:r>
              <a:rPr lang="zh-CN" altLang="en-US" sz="1400" dirty="0">
                <a:solidFill>
                  <a:schemeClr val="accent1"/>
                </a:solidFill>
                <a:latin typeface="微软雅黑" panose="020B0503020204020204" charset="-122"/>
                <a:ea typeface="微软雅黑" panose="020B0503020204020204" charset="-122"/>
              </a:rPr>
              <a:t>种方式是大家纷纷发言，有个人来统计</a:t>
            </a:r>
            <a:r>
              <a:rPr lang="zh-CN" altLang="en-US" sz="1400" dirty="0" smtClean="0">
                <a:solidFill>
                  <a:schemeClr val="accent1"/>
                </a:solidFill>
                <a:latin typeface="微软雅黑" panose="020B0503020204020204" charset="-122"/>
                <a:ea typeface="微软雅黑" panose="020B0503020204020204" charset="-122"/>
              </a:rPr>
              <a:t>；</a:t>
            </a:r>
            <a:endParaRPr lang="en-US" altLang="zh-CN" sz="1400" dirty="0" smtClean="0">
              <a:solidFill>
                <a:schemeClr val="accent1"/>
              </a:solidFill>
              <a:latin typeface="微软雅黑" panose="020B0503020204020204" charset="-122"/>
              <a:ea typeface="微软雅黑" panose="020B0503020204020204" charset="-122"/>
            </a:endParaRPr>
          </a:p>
          <a:p>
            <a:pPr>
              <a:lnSpc>
                <a:spcPct val="150000"/>
              </a:lnSpc>
            </a:pPr>
            <a:r>
              <a:rPr lang="zh-CN" altLang="en-US" sz="1400" dirty="0" smtClean="0">
                <a:solidFill>
                  <a:schemeClr val="accent1"/>
                </a:solidFill>
                <a:latin typeface="微软雅黑" panose="020B0503020204020204" charset="-122"/>
                <a:ea typeface="微软雅黑" panose="020B0503020204020204" charset="-122"/>
              </a:rPr>
              <a:t>另</a:t>
            </a:r>
            <a:r>
              <a:rPr lang="zh-CN" altLang="en-US" sz="1400" dirty="0">
                <a:solidFill>
                  <a:schemeClr val="accent1"/>
                </a:solidFill>
                <a:latin typeface="微软雅黑" panose="020B0503020204020204" charset="-122"/>
                <a:ea typeface="微软雅黑" panose="020B0503020204020204" charset="-122"/>
              </a:rPr>
              <a:t>一种方式是大家接龙，每个人在上一个人的发言后面累加一个号并加上自己的名字，最后就能记录全部的报名人员和</a:t>
            </a:r>
            <a:r>
              <a:rPr lang="zh-CN" altLang="en-US" sz="1400" dirty="0" smtClean="0">
                <a:solidFill>
                  <a:schemeClr val="accent1"/>
                </a:solidFill>
                <a:latin typeface="微软雅黑" panose="020B0503020204020204" charset="-122"/>
                <a:ea typeface="微软雅黑" panose="020B0503020204020204" charset="-122"/>
              </a:rPr>
              <a:t>人数</a:t>
            </a:r>
            <a:r>
              <a:rPr lang="en-US" altLang="zh-CN" sz="1400" dirty="0" smtClean="0">
                <a:solidFill>
                  <a:schemeClr val="accent1"/>
                </a:solidFill>
                <a:latin typeface="微软雅黑" panose="020B0503020204020204" charset="-122"/>
                <a:ea typeface="微软雅黑" panose="020B0503020204020204" charset="-122"/>
              </a:rPr>
              <a:t>--》</a:t>
            </a:r>
            <a:r>
              <a:rPr lang="zh-CN" altLang="en-US" sz="1400" dirty="0" smtClean="0">
                <a:solidFill>
                  <a:schemeClr val="accent1"/>
                </a:solidFill>
                <a:latin typeface="微软雅黑" panose="020B0503020204020204" charset="-122"/>
                <a:ea typeface="微软雅黑" panose="020B0503020204020204" charset="-122"/>
              </a:rPr>
              <a:t>区块链。</a:t>
            </a:r>
            <a:endParaRPr lang="en-US" altLang="zh-CN" sz="1400" dirty="0">
              <a:solidFill>
                <a:schemeClr val="accent1"/>
              </a:solidFill>
              <a:latin typeface="微软雅黑" panose="020B0503020204020204" charset="-122"/>
              <a:ea typeface="微软雅黑" panose="020B0503020204020204" charset="-122"/>
            </a:endParaRPr>
          </a:p>
        </p:txBody>
      </p:sp>
      <p:graphicFrame>
        <p:nvGraphicFramePr>
          <p:cNvPr id="9" name="表格 8"/>
          <p:cNvGraphicFramePr>
            <a:graphicFrameLocks noGrp="1"/>
          </p:cNvGraphicFramePr>
          <p:nvPr>
            <p:extLst>
              <p:ext uri="{D42A27DB-BD31-4B8C-83A1-F6EECF244321}">
                <p14:modId xmlns:p14="http://schemas.microsoft.com/office/powerpoint/2010/main" val="1635931118"/>
              </p:ext>
            </p:extLst>
          </p:nvPr>
        </p:nvGraphicFramePr>
        <p:xfrm>
          <a:off x="3717105" y="1993652"/>
          <a:ext cx="4911329" cy="3451073"/>
        </p:xfrm>
        <a:graphic>
          <a:graphicData uri="http://schemas.openxmlformats.org/drawingml/2006/table">
            <a:tbl>
              <a:tblPr>
                <a:tableStyleId>{616DA210-FB5B-4158-B5E0-FEB733F419BA}</a:tableStyleId>
              </a:tblPr>
              <a:tblGrid>
                <a:gridCol w="2814749"/>
                <a:gridCol w="2096580"/>
              </a:tblGrid>
              <a:tr h="227965">
                <a:tc>
                  <a:txBody>
                    <a:bodyPr/>
                    <a:lstStyle/>
                    <a:p>
                      <a:pPr latinLnBrk="1"/>
                      <a:r>
                        <a:rPr lang="zh-HK" altLang="en-US" sz="1400" dirty="0">
                          <a:solidFill>
                            <a:schemeClr val="tx1">
                              <a:lumMod val="65000"/>
                              <a:lumOff val="35000"/>
                            </a:schemeClr>
                          </a:solidFill>
                          <a:effectLst/>
                          <a:latin typeface="微软雅黑" panose="020B0503020204020204" charset="-122"/>
                          <a:ea typeface="微软雅黑" panose="020B0503020204020204" charset="-122"/>
                        </a:rPr>
                        <a:t>微信组局</a:t>
                      </a:r>
                    </a:p>
                  </a:txBody>
                  <a:tcPr marL="28203" marR="28203" marT="0" marB="0"/>
                </a:tc>
                <a:tc>
                  <a:txBody>
                    <a:bodyPr/>
                    <a:lstStyle/>
                    <a:p>
                      <a:pPr latinLnBrk="1"/>
                      <a:r>
                        <a:rPr lang="zh-CN" altLang="en-US" sz="1400" dirty="0">
                          <a:solidFill>
                            <a:schemeClr val="tx1">
                              <a:lumMod val="65000"/>
                              <a:lumOff val="35000"/>
                            </a:schemeClr>
                          </a:solidFill>
                          <a:effectLst/>
                          <a:latin typeface="微软雅黑" panose="020B0503020204020204" charset="-122"/>
                          <a:ea typeface="微软雅黑" panose="020B0503020204020204" charset="-122"/>
                        </a:rPr>
                        <a:t>在区块链里的概念</a:t>
                      </a:r>
                    </a:p>
                  </a:txBody>
                  <a:tcPr marL="28203" marR="28203" marT="0" marB="0"/>
                </a:tc>
              </a:tr>
              <a:tr h="0">
                <a:tc>
                  <a:txBody>
                    <a:bodyPr/>
                    <a:lstStyle/>
                    <a:p>
                      <a:pPr latinLnBrk="1"/>
                      <a:r>
                        <a:rPr lang="zh-HK" altLang="en-US" sz="1400" dirty="0">
                          <a:solidFill>
                            <a:schemeClr val="tx1">
                              <a:lumMod val="65000"/>
                              <a:lumOff val="35000"/>
                            </a:schemeClr>
                          </a:solidFill>
                          <a:effectLst/>
                          <a:latin typeface="微软雅黑" panose="020B0503020204020204" charset="-122"/>
                          <a:ea typeface="微软雅黑" panose="020B0503020204020204" charset="-122"/>
                        </a:rPr>
                        <a:t>接龙发帖</a:t>
                      </a:r>
                    </a:p>
                  </a:txBody>
                  <a:tcPr marL="28203" marR="28203" marT="0" marB="0"/>
                </a:tc>
                <a:tc>
                  <a:txBody>
                    <a:bodyPr/>
                    <a:lstStyle/>
                    <a:p>
                      <a:pPr latinLnBrk="1"/>
                      <a:r>
                        <a:rPr lang="zh-CN" altLang="en-US" sz="1400" dirty="0">
                          <a:solidFill>
                            <a:schemeClr val="tx1">
                              <a:lumMod val="65000"/>
                              <a:lumOff val="35000"/>
                            </a:schemeClr>
                          </a:solidFill>
                          <a:effectLst/>
                          <a:latin typeface="微软雅黑" panose="020B0503020204020204" charset="-122"/>
                          <a:ea typeface="微软雅黑" panose="020B0503020204020204" charset="-122"/>
                        </a:rPr>
                        <a:t>链式数据结构</a:t>
                      </a:r>
                    </a:p>
                  </a:txBody>
                  <a:tcPr marL="28203" marR="28203" marT="0" marB="0"/>
                </a:tc>
              </a:tr>
              <a:tr h="337071">
                <a:tc>
                  <a:txBody>
                    <a:bodyPr/>
                    <a:lstStyle/>
                    <a:p>
                      <a:pPr latinLnBrk="1"/>
                      <a:r>
                        <a:rPr lang="zh-CN" altLang="en-US" sz="1400" dirty="0">
                          <a:solidFill>
                            <a:schemeClr val="tx1">
                              <a:lumMod val="65000"/>
                              <a:lumOff val="35000"/>
                            </a:schemeClr>
                          </a:solidFill>
                          <a:effectLst/>
                          <a:latin typeface="微软雅黑" panose="020B0503020204020204" charset="-122"/>
                          <a:ea typeface="微软雅黑" panose="020B0503020204020204" charset="-122"/>
                        </a:rPr>
                        <a:t>规则：每个人发帖</a:t>
                      </a:r>
                      <a:r>
                        <a:rPr lang="en-US" altLang="zh-CN" sz="1400" dirty="0">
                          <a:solidFill>
                            <a:schemeClr val="tx1">
                              <a:lumMod val="65000"/>
                              <a:lumOff val="35000"/>
                            </a:schemeClr>
                          </a:solidFill>
                          <a:effectLst/>
                          <a:latin typeface="微软雅黑" panose="020B0503020204020204" charset="-122"/>
                          <a:ea typeface="微软雅黑" panose="020B0503020204020204" charset="-122"/>
                        </a:rPr>
                        <a:t>=</a:t>
                      </a:r>
                      <a:r>
                        <a:rPr lang="zh-CN" altLang="en-US" sz="1400" dirty="0">
                          <a:solidFill>
                            <a:schemeClr val="tx1">
                              <a:lumMod val="65000"/>
                              <a:lumOff val="35000"/>
                            </a:schemeClr>
                          </a:solidFill>
                          <a:effectLst/>
                          <a:latin typeface="微软雅黑" panose="020B0503020204020204" charset="-122"/>
                          <a:ea typeface="微软雅黑" panose="020B0503020204020204" charset="-122"/>
                        </a:rPr>
                        <a:t>上一个帖子内容</a:t>
                      </a:r>
                      <a:r>
                        <a:rPr lang="en-US" altLang="zh-CN" sz="1400" dirty="0">
                          <a:solidFill>
                            <a:schemeClr val="tx1">
                              <a:lumMod val="65000"/>
                              <a:lumOff val="35000"/>
                            </a:schemeClr>
                          </a:solidFill>
                          <a:effectLst/>
                          <a:latin typeface="微软雅黑" panose="020B0503020204020204" charset="-122"/>
                          <a:ea typeface="微软雅黑" panose="020B0503020204020204" charset="-122"/>
                        </a:rPr>
                        <a:t>+</a:t>
                      </a:r>
                      <a:r>
                        <a:rPr lang="zh-CN" altLang="en-US" sz="1400" dirty="0">
                          <a:solidFill>
                            <a:schemeClr val="tx1">
                              <a:lumMod val="65000"/>
                              <a:lumOff val="35000"/>
                            </a:schemeClr>
                          </a:solidFill>
                          <a:effectLst/>
                          <a:latin typeface="微软雅黑" panose="020B0503020204020204" charset="-122"/>
                          <a:ea typeface="微软雅黑" panose="020B0503020204020204" charset="-122"/>
                        </a:rPr>
                        <a:t>下一个编号</a:t>
                      </a:r>
                      <a:r>
                        <a:rPr lang="en-US" altLang="zh-CN" sz="1400" dirty="0">
                          <a:solidFill>
                            <a:schemeClr val="tx1">
                              <a:lumMod val="65000"/>
                              <a:lumOff val="35000"/>
                            </a:schemeClr>
                          </a:solidFill>
                          <a:effectLst/>
                          <a:latin typeface="微软雅黑" panose="020B0503020204020204" charset="-122"/>
                          <a:ea typeface="微软雅黑" panose="020B0503020204020204" charset="-122"/>
                        </a:rPr>
                        <a:t>+</a:t>
                      </a:r>
                      <a:r>
                        <a:rPr lang="zh-CN" altLang="en-US" sz="1400" dirty="0">
                          <a:solidFill>
                            <a:schemeClr val="tx1">
                              <a:lumMod val="65000"/>
                              <a:lumOff val="35000"/>
                            </a:schemeClr>
                          </a:solidFill>
                          <a:effectLst/>
                          <a:latin typeface="微软雅黑" panose="020B0503020204020204" charset="-122"/>
                          <a:ea typeface="微软雅黑" panose="020B0503020204020204" charset="-122"/>
                        </a:rPr>
                        <a:t>自己名字</a:t>
                      </a:r>
                    </a:p>
                  </a:txBody>
                  <a:tcPr marL="28203" marR="28203" marT="0" marB="0"/>
                </a:tc>
                <a:tc>
                  <a:txBody>
                    <a:bodyPr/>
                    <a:lstStyle/>
                    <a:p>
                      <a:pPr latinLnBrk="1"/>
                      <a:r>
                        <a:rPr lang="zh-CN" altLang="en-US" sz="1400" dirty="0">
                          <a:solidFill>
                            <a:schemeClr val="tx1">
                              <a:lumMod val="65000"/>
                              <a:lumOff val="35000"/>
                            </a:schemeClr>
                          </a:solidFill>
                          <a:effectLst/>
                          <a:latin typeface="微软雅黑" panose="020B0503020204020204" charset="-122"/>
                          <a:ea typeface="微软雅黑" panose="020B0503020204020204" charset="-122"/>
                        </a:rPr>
                        <a:t>共识机制，根据严格的规则和公开的协议形成</a:t>
                      </a:r>
                    </a:p>
                  </a:txBody>
                  <a:tcPr marL="28203" marR="28203" marT="0" marB="0"/>
                </a:tc>
              </a:tr>
              <a:tr h="337071">
                <a:tc>
                  <a:txBody>
                    <a:bodyPr/>
                    <a:lstStyle/>
                    <a:p>
                      <a:pPr latinLnBrk="1"/>
                      <a:r>
                        <a:rPr lang="zh-CN" altLang="en-US" sz="1400" dirty="0">
                          <a:solidFill>
                            <a:schemeClr val="tx1">
                              <a:lumMod val="65000"/>
                              <a:lumOff val="35000"/>
                            </a:schemeClr>
                          </a:solidFill>
                          <a:effectLst/>
                          <a:latin typeface="微软雅黑" panose="020B0503020204020204" charset="-122"/>
                          <a:ea typeface="微软雅黑" panose="020B0503020204020204" charset="-122"/>
                        </a:rPr>
                        <a:t>规则定下来后，大家自发登记</a:t>
                      </a:r>
                    </a:p>
                  </a:txBody>
                  <a:tcPr marL="28203" marR="28203" marT="0" marB="0"/>
                </a:tc>
                <a:tc>
                  <a:txBody>
                    <a:bodyPr/>
                    <a:lstStyle/>
                    <a:p>
                      <a:pPr latinLnBrk="1"/>
                      <a:r>
                        <a:rPr lang="zh-CN" altLang="en-US" sz="1400" dirty="0">
                          <a:solidFill>
                            <a:schemeClr val="tx1">
                              <a:lumMod val="65000"/>
                              <a:lumOff val="35000"/>
                            </a:schemeClr>
                          </a:solidFill>
                          <a:effectLst/>
                          <a:latin typeface="微软雅黑" panose="020B0503020204020204" charset="-122"/>
                          <a:ea typeface="微软雅黑" panose="020B0503020204020204" charset="-122"/>
                        </a:rPr>
                        <a:t>去中心化，没有任何单一用户能够控制它</a:t>
                      </a:r>
                    </a:p>
                  </a:txBody>
                  <a:tcPr marL="28203" marR="28203" marT="0" marB="0"/>
                </a:tc>
              </a:tr>
              <a:tr h="224714">
                <a:tc>
                  <a:txBody>
                    <a:bodyPr/>
                    <a:lstStyle/>
                    <a:p>
                      <a:pPr latinLnBrk="1"/>
                      <a:r>
                        <a:rPr lang="zh-CN" altLang="en-US" sz="1400" dirty="0">
                          <a:solidFill>
                            <a:schemeClr val="tx1">
                              <a:lumMod val="65000"/>
                              <a:lumOff val="35000"/>
                            </a:schemeClr>
                          </a:solidFill>
                          <a:effectLst/>
                          <a:latin typeface="微软雅黑" panose="020B0503020204020204" charset="-122"/>
                          <a:ea typeface="微软雅黑" panose="020B0503020204020204" charset="-122"/>
                        </a:rPr>
                        <a:t>在微信群里记录登记情况</a:t>
                      </a:r>
                    </a:p>
                  </a:txBody>
                  <a:tcPr marL="28203" marR="28203" marT="0" marB="0"/>
                </a:tc>
                <a:tc>
                  <a:txBody>
                    <a:bodyPr/>
                    <a:lstStyle/>
                    <a:p>
                      <a:pPr latinLnBrk="1"/>
                      <a:r>
                        <a:rPr lang="zh-CN" altLang="en-US" sz="1400" dirty="0">
                          <a:solidFill>
                            <a:schemeClr val="tx1">
                              <a:lumMod val="65000"/>
                              <a:lumOff val="35000"/>
                            </a:schemeClr>
                          </a:solidFill>
                          <a:effectLst/>
                          <a:latin typeface="微软雅黑" panose="020B0503020204020204" charset="-122"/>
                          <a:ea typeface="微软雅黑" panose="020B0503020204020204" charset="-122"/>
                        </a:rPr>
                        <a:t>点对点对等网络</a:t>
                      </a:r>
                    </a:p>
                  </a:txBody>
                  <a:tcPr marL="28203" marR="28203" marT="0" marB="0"/>
                </a:tc>
              </a:tr>
              <a:tr h="224714">
                <a:tc>
                  <a:txBody>
                    <a:bodyPr/>
                    <a:lstStyle/>
                    <a:p>
                      <a:pPr latinLnBrk="1"/>
                      <a:r>
                        <a:rPr lang="zh-CN" altLang="en-US" sz="1400" dirty="0">
                          <a:solidFill>
                            <a:schemeClr val="tx1">
                              <a:lumMod val="65000"/>
                              <a:lumOff val="35000"/>
                            </a:schemeClr>
                          </a:solidFill>
                          <a:effectLst/>
                          <a:latin typeface="微软雅黑" panose="020B0503020204020204" charset="-122"/>
                          <a:ea typeface="微软雅黑" panose="020B0503020204020204" charset="-122"/>
                        </a:rPr>
                        <a:t>只要联网就能得知最新进展</a:t>
                      </a:r>
                    </a:p>
                  </a:txBody>
                  <a:tcPr marL="28203" marR="28203" marT="0" marB="0"/>
                </a:tc>
                <a:tc>
                  <a:txBody>
                    <a:bodyPr/>
                    <a:lstStyle/>
                    <a:p>
                      <a:pPr latinLnBrk="1"/>
                      <a:r>
                        <a:rPr lang="zh-HK" altLang="en-US" sz="1400" dirty="0">
                          <a:solidFill>
                            <a:schemeClr val="tx1">
                              <a:lumMod val="65000"/>
                              <a:lumOff val="35000"/>
                            </a:schemeClr>
                          </a:solidFill>
                          <a:effectLst/>
                          <a:latin typeface="微软雅黑" panose="020B0503020204020204" charset="-122"/>
                          <a:ea typeface="微软雅黑" panose="020B0503020204020204" charset="-122"/>
                        </a:rPr>
                        <a:t>博弈机制</a:t>
                      </a:r>
                    </a:p>
                  </a:txBody>
                  <a:tcPr marL="28203" marR="28203" marT="0" marB="0"/>
                </a:tc>
              </a:tr>
              <a:tr h="561785">
                <a:tc>
                  <a:txBody>
                    <a:bodyPr/>
                    <a:lstStyle/>
                    <a:p>
                      <a:pPr latinLnBrk="1"/>
                      <a:r>
                        <a:rPr lang="zh-CN" altLang="en-US" sz="1400" dirty="0">
                          <a:solidFill>
                            <a:schemeClr val="tx1">
                              <a:lumMod val="65000"/>
                              <a:lumOff val="35000"/>
                            </a:schemeClr>
                          </a:solidFill>
                          <a:effectLst/>
                          <a:latin typeface="微软雅黑" panose="020B0503020204020204" charset="-122"/>
                          <a:ea typeface="微软雅黑" panose="020B0503020204020204" charset="-122"/>
                        </a:rPr>
                        <a:t>为了形成</a:t>
                      </a:r>
                      <a:r>
                        <a:rPr lang="en-US" altLang="zh-CN" sz="1400" dirty="0">
                          <a:solidFill>
                            <a:schemeClr val="tx1">
                              <a:lumMod val="65000"/>
                              <a:lumOff val="35000"/>
                            </a:schemeClr>
                          </a:solidFill>
                          <a:effectLst/>
                          <a:latin typeface="微软雅黑" panose="020B0503020204020204" charset="-122"/>
                          <a:ea typeface="微软雅黑" panose="020B0503020204020204" charset="-122"/>
                        </a:rPr>
                        <a:t>40</a:t>
                      </a:r>
                      <a:r>
                        <a:rPr lang="zh-CN" altLang="en-US" sz="1400" dirty="0">
                          <a:solidFill>
                            <a:schemeClr val="tx1">
                              <a:lumMod val="65000"/>
                              <a:lumOff val="35000"/>
                            </a:schemeClr>
                          </a:solidFill>
                          <a:effectLst/>
                          <a:latin typeface="微软雅黑" panose="020B0503020204020204" charset="-122"/>
                          <a:ea typeface="微软雅黑" panose="020B0503020204020204" charset="-122"/>
                        </a:rPr>
                        <a:t>个人的报名记录，至少要有</a:t>
                      </a:r>
                      <a:r>
                        <a:rPr lang="en-US" altLang="zh-CN" sz="1400" dirty="0">
                          <a:solidFill>
                            <a:schemeClr val="tx1">
                              <a:lumMod val="65000"/>
                              <a:lumOff val="35000"/>
                            </a:schemeClr>
                          </a:solidFill>
                          <a:effectLst/>
                          <a:latin typeface="微软雅黑" panose="020B0503020204020204" charset="-122"/>
                          <a:ea typeface="微软雅黑" panose="020B0503020204020204" charset="-122"/>
                        </a:rPr>
                        <a:t>40</a:t>
                      </a:r>
                      <a:r>
                        <a:rPr lang="zh-CN" altLang="en-US" sz="1400" dirty="0">
                          <a:solidFill>
                            <a:schemeClr val="tx1">
                              <a:lumMod val="65000"/>
                              <a:lumOff val="35000"/>
                            </a:schemeClr>
                          </a:solidFill>
                          <a:effectLst/>
                          <a:latin typeface="微软雅黑" panose="020B0503020204020204" charset="-122"/>
                          <a:ea typeface="微软雅黑" panose="020B0503020204020204" charset="-122"/>
                        </a:rPr>
                        <a:t>人发</a:t>
                      </a:r>
                      <a:r>
                        <a:rPr lang="en-US" altLang="zh-CN" sz="1400" dirty="0">
                          <a:solidFill>
                            <a:schemeClr val="tx1">
                              <a:lumMod val="65000"/>
                              <a:lumOff val="35000"/>
                            </a:schemeClr>
                          </a:solidFill>
                          <a:effectLst/>
                          <a:latin typeface="微软雅黑" panose="020B0503020204020204" charset="-122"/>
                          <a:ea typeface="微软雅黑" panose="020B0503020204020204" charset="-122"/>
                        </a:rPr>
                        <a:t>40</a:t>
                      </a:r>
                      <a:r>
                        <a:rPr lang="zh-CN" altLang="en-US" sz="1400" dirty="0">
                          <a:solidFill>
                            <a:schemeClr val="tx1">
                              <a:lumMod val="65000"/>
                              <a:lumOff val="35000"/>
                            </a:schemeClr>
                          </a:solidFill>
                          <a:effectLst/>
                          <a:latin typeface="微软雅黑" panose="020B0503020204020204" charset="-122"/>
                          <a:ea typeface="微软雅黑" panose="020B0503020204020204" charset="-122"/>
                        </a:rPr>
                        <a:t>篇帖子才够，群友手机里都存档</a:t>
                      </a:r>
                    </a:p>
                  </a:txBody>
                  <a:tcPr marL="28203" marR="28203" marT="0" marB="0"/>
                </a:tc>
                <a:tc>
                  <a:txBody>
                    <a:bodyPr/>
                    <a:lstStyle/>
                    <a:p>
                      <a:pPr latinLnBrk="1"/>
                      <a:r>
                        <a:rPr lang="zh-CN" altLang="en-US" sz="1400" dirty="0">
                          <a:solidFill>
                            <a:schemeClr val="tx1">
                              <a:lumMod val="65000"/>
                              <a:lumOff val="35000"/>
                            </a:schemeClr>
                          </a:solidFill>
                          <a:effectLst/>
                          <a:latin typeface="微软雅黑" panose="020B0503020204020204" charset="-122"/>
                          <a:ea typeface="微软雅黑" panose="020B0503020204020204" charset="-122"/>
                        </a:rPr>
                        <a:t>分布式（多点备份）、高冗余</a:t>
                      </a:r>
                    </a:p>
                  </a:txBody>
                  <a:tcPr marL="28203" marR="28203" marT="0" marB="0"/>
                </a:tc>
              </a:tr>
              <a:tr h="561785">
                <a:tc>
                  <a:txBody>
                    <a:bodyPr/>
                    <a:lstStyle/>
                    <a:p>
                      <a:pPr latinLnBrk="1"/>
                      <a:r>
                        <a:rPr lang="zh-CN" altLang="en-US" sz="1400" dirty="0">
                          <a:solidFill>
                            <a:schemeClr val="tx1">
                              <a:lumMod val="65000"/>
                              <a:lumOff val="35000"/>
                            </a:schemeClr>
                          </a:solidFill>
                          <a:effectLst/>
                          <a:latin typeface="微软雅黑" panose="020B0503020204020204" charset="-122"/>
                          <a:ea typeface="微软雅黑" panose="020B0503020204020204" charset="-122"/>
                        </a:rPr>
                        <a:t>每篇帖子大家都看得见，更新的记录是否数字错了、人重复了，每个人都可以检查</a:t>
                      </a:r>
                    </a:p>
                  </a:txBody>
                  <a:tcPr marL="28203" marR="28203" marT="0" marB="0"/>
                </a:tc>
                <a:tc>
                  <a:txBody>
                    <a:bodyPr/>
                    <a:lstStyle/>
                    <a:p>
                      <a:pPr latinLnBrk="1"/>
                      <a:r>
                        <a:rPr lang="zh-HK" altLang="en-US" sz="1400" dirty="0">
                          <a:solidFill>
                            <a:schemeClr val="tx1">
                              <a:lumMod val="65000"/>
                              <a:lumOff val="35000"/>
                            </a:schemeClr>
                          </a:solidFill>
                          <a:effectLst/>
                          <a:latin typeface="微软雅黑" panose="020B0503020204020204" charset="-122"/>
                          <a:ea typeface="微软雅黑" panose="020B0503020204020204" charset="-122"/>
                        </a:rPr>
                        <a:t>共享账簿</a:t>
                      </a:r>
                    </a:p>
                  </a:txBody>
                  <a:tcPr marL="28203" marR="28203" marT="0" marB="0"/>
                </a:tc>
              </a:tr>
              <a:tr h="337071">
                <a:tc>
                  <a:txBody>
                    <a:bodyPr/>
                    <a:lstStyle/>
                    <a:p>
                      <a:pPr latinLnBrk="1"/>
                      <a:r>
                        <a:rPr lang="zh-CN" altLang="en-US" sz="1400" dirty="0">
                          <a:solidFill>
                            <a:schemeClr val="tx1">
                              <a:lumMod val="65000"/>
                              <a:lumOff val="35000"/>
                            </a:schemeClr>
                          </a:solidFill>
                          <a:effectLst/>
                          <a:latin typeface="微软雅黑" panose="020B0503020204020204" charset="-122"/>
                          <a:ea typeface="微软雅黑" panose="020B0503020204020204" charset="-122"/>
                        </a:rPr>
                        <a:t>群里的人大都认识，各有各的名字</a:t>
                      </a:r>
                      <a:r>
                        <a:rPr lang="en-US" altLang="zh-CN" sz="1400" dirty="0">
                          <a:solidFill>
                            <a:schemeClr val="tx1">
                              <a:lumMod val="65000"/>
                              <a:lumOff val="35000"/>
                            </a:schemeClr>
                          </a:solidFill>
                          <a:effectLst/>
                          <a:latin typeface="微软雅黑" panose="020B0503020204020204" charset="-122"/>
                          <a:ea typeface="微软雅黑" panose="020B0503020204020204" charset="-122"/>
                        </a:rPr>
                        <a:t>/</a:t>
                      </a:r>
                      <a:r>
                        <a:rPr lang="zh-CN" altLang="en-US" sz="1400" dirty="0">
                          <a:solidFill>
                            <a:schemeClr val="tx1">
                              <a:lumMod val="65000"/>
                              <a:lumOff val="35000"/>
                            </a:schemeClr>
                          </a:solidFill>
                          <a:effectLst/>
                          <a:latin typeface="微软雅黑" panose="020B0503020204020204" charset="-122"/>
                          <a:ea typeface="微软雅黑" panose="020B0503020204020204" charset="-122"/>
                        </a:rPr>
                        <a:t>代号</a:t>
                      </a:r>
                    </a:p>
                  </a:txBody>
                  <a:tcPr marL="28203" marR="28203" marT="0" marB="0"/>
                </a:tc>
                <a:tc>
                  <a:txBody>
                    <a:bodyPr/>
                    <a:lstStyle/>
                    <a:p>
                      <a:pPr latinLnBrk="1"/>
                      <a:r>
                        <a:rPr lang="zh-CN" altLang="en-US" sz="1400" dirty="0">
                          <a:solidFill>
                            <a:schemeClr val="tx1">
                              <a:lumMod val="65000"/>
                              <a:lumOff val="35000"/>
                            </a:schemeClr>
                          </a:solidFill>
                          <a:effectLst/>
                          <a:latin typeface="微软雅黑" panose="020B0503020204020204" charset="-122"/>
                          <a:ea typeface="微软雅黑" panose="020B0503020204020204" charset="-122"/>
                        </a:rPr>
                        <a:t>通过非对称加密技术保证陌生人可信</a:t>
                      </a:r>
                    </a:p>
                  </a:txBody>
                  <a:tcPr marL="28203" marR="28203" marT="0" marB="0"/>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5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anim calcmode="lin" valueType="num">
                                      <p:cBhvr>
                                        <p:cTn id="8" dur="500" fill="hold"/>
                                        <p:tgtEl>
                                          <p:spTgt spid="4"/>
                                        </p:tgtEl>
                                        <p:attrNameLst>
                                          <p:attrName>ppt_x</p:attrName>
                                        </p:attrNameLst>
                                      </p:cBhvr>
                                      <p:tavLst>
                                        <p:tav tm="0">
                                          <p:val>
                                            <p:strVal val="#ppt_x"/>
                                          </p:val>
                                        </p:tav>
                                        <p:tav tm="100000">
                                          <p:val>
                                            <p:strVal val="#ppt_x"/>
                                          </p:val>
                                        </p:tav>
                                      </p:tavLst>
                                    </p:anim>
                                    <p:anim calcmode="lin" valueType="num">
                                      <p:cBhvr>
                                        <p:cTn id="9" dur="500" fill="hold"/>
                                        <p:tgtEl>
                                          <p:spTgt spid="4"/>
                                        </p:tgtEl>
                                        <p:attrNameLst>
                                          <p:attrName>ppt_y</p:attrName>
                                        </p:attrNameLst>
                                      </p:cBhvr>
                                      <p:tavLst>
                                        <p:tav tm="0">
                                          <p:val>
                                            <p:strVal val="#ppt_y+.1"/>
                                          </p:val>
                                        </p:tav>
                                        <p:tav tm="100000">
                                          <p:val>
                                            <p:strVal val="#ppt_y"/>
                                          </p:val>
                                        </p:tav>
                                      </p:tavLst>
                                    </p:anim>
                                  </p:childTnLst>
                                </p:cTn>
                              </p:par>
                              <p:par>
                                <p:cTn id="10" presetID="12" presetClass="entr" presetSubtype="1" fill="hold" grpId="0" nodeType="withEffect">
                                  <p:stCondLst>
                                    <p:cond delay="100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p:tgtEl>
                                          <p:spTgt spid="7"/>
                                        </p:tgtEl>
                                        <p:attrNameLst>
                                          <p:attrName>ppt_y</p:attrName>
                                        </p:attrNameLst>
                                      </p:cBhvr>
                                      <p:tavLst>
                                        <p:tav tm="0">
                                          <p:val>
                                            <p:strVal val="#ppt_y-#ppt_h*1.125000"/>
                                          </p:val>
                                        </p:tav>
                                        <p:tav tm="100000">
                                          <p:val>
                                            <p:strVal val="#ppt_y"/>
                                          </p:val>
                                        </p:tav>
                                      </p:tavLst>
                                    </p:anim>
                                    <p:animEffect transition="in" filter="wipe(down)">
                                      <p:cBhvr>
                                        <p:cTn id="13" dur="500"/>
                                        <p:tgtEl>
                                          <p:spTgt spid="7"/>
                                        </p:tgtEl>
                                      </p:cBhvr>
                                    </p:animEffect>
                                  </p:childTnLst>
                                </p:cTn>
                              </p:par>
                              <p:par>
                                <p:cTn id="14" presetID="12" presetClass="entr" presetSubtype="1" fill="hold" nodeType="withEffect">
                                  <p:stCondLst>
                                    <p:cond delay="1000"/>
                                  </p:stCondLst>
                                  <p:childTnLst>
                                    <p:set>
                                      <p:cBhvr>
                                        <p:cTn id="15" dur="1" fill="hold">
                                          <p:stCondLst>
                                            <p:cond delay="0"/>
                                          </p:stCondLst>
                                        </p:cTn>
                                        <p:tgtEl>
                                          <p:spTgt spid="9"/>
                                        </p:tgtEl>
                                        <p:attrNameLst>
                                          <p:attrName>style.visibility</p:attrName>
                                        </p:attrNameLst>
                                      </p:cBhvr>
                                      <p:to>
                                        <p:strVal val="visible"/>
                                      </p:to>
                                    </p:set>
                                    <p:anim calcmode="lin" valueType="num">
                                      <p:cBhvr additive="base">
                                        <p:cTn id="16" dur="500"/>
                                        <p:tgtEl>
                                          <p:spTgt spid="9"/>
                                        </p:tgtEl>
                                        <p:attrNameLst>
                                          <p:attrName>ppt_y</p:attrName>
                                        </p:attrNameLst>
                                      </p:cBhvr>
                                      <p:tavLst>
                                        <p:tav tm="0">
                                          <p:val>
                                            <p:strVal val="#ppt_y-#ppt_h*1.125000"/>
                                          </p:val>
                                        </p:tav>
                                        <p:tav tm="100000">
                                          <p:val>
                                            <p:strVal val="#ppt_y"/>
                                          </p:val>
                                        </p:tav>
                                      </p:tavLst>
                                    </p:anim>
                                    <p:animEffect transition="in" filter="wipe(down)">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2">
            <a:alphaModFix amt="61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sp>
        <p:nvSpPr>
          <p:cNvPr id="6" name="文本框 5"/>
          <p:cNvSpPr txBox="1"/>
          <p:nvPr/>
        </p:nvSpPr>
        <p:spPr>
          <a:xfrm>
            <a:off x="398832" y="316010"/>
            <a:ext cx="1860497" cy="369332"/>
          </a:xfrm>
          <a:prstGeom prst="rect">
            <a:avLst/>
          </a:prstGeom>
          <a:noFill/>
        </p:spPr>
        <p:txBody>
          <a:bodyPr wrap="square" rtlCol="0">
            <a:spAutoFit/>
          </a:bodyPr>
          <a:lstStyle/>
          <a:p>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主要内容</a:t>
            </a:r>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cxnSp>
        <p:nvCxnSpPr>
          <p:cNvPr id="11" name="直线连接符 10"/>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grpSp>
        <p:nvGrpSpPr>
          <p:cNvPr id="92" name="组合 91"/>
          <p:cNvGrpSpPr/>
          <p:nvPr/>
        </p:nvGrpSpPr>
        <p:grpSpPr>
          <a:xfrm>
            <a:off x="-192856" y="-539807"/>
            <a:ext cx="8617585" cy="5501005"/>
            <a:chOff x="245" y="-228"/>
            <a:chExt cx="13571" cy="8663"/>
          </a:xfrm>
        </p:grpSpPr>
        <p:sp>
          <p:nvSpPr>
            <p:cNvPr id="97" name="任意多边形 96"/>
            <p:cNvSpPr/>
            <p:nvPr/>
          </p:nvSpPr>
          <p:spPr>
            <a:xfrm>
              <a:off x="2131" y="4346"/>
              <a:ext cx="3092" cy="2633"/>
            </a:xfrm>
            <a:custGeom>
              <a:avLst/>
              <a:gdLst>
                <a:gd name="connsiteX0" fmla="*/ 0 w 1963271"/>
                <a:gd name="connsiteY0" fmla="*/ 0 h 1672070"/>
                <a:gd name="connsiteX1" fmla="*/ 1963271 w 1963271"/>
                <a:gd name="connsiteY1" fmla="*/ 0 h 1672070"/>
                <a:gd name="connsiteX2" fmla="*/ 1963271 w 1963271"/>
                <a:gd name="connsiteY2" fmla="*/ 1358153 h 1672070"/>
                <a:gd name="connsiteX3" fmla="*/ 1140337 w 1963271"/>
                <a:gd name="connsiteY3" fmla="*/ 1358153 h 1672070"/>
                <a:gd name="connsiteX4" fmla="*/ 981635 w 1963271"/>
                <a:gd name="connsiteY4" fmla="*/ 1672070 h 1672070"/>
                <a:gd name="connsiteX5" fmla="*/ 822932 w 1963271"/>
                <a:gd name="connsiteY5" fmla="*/ 1358153 h 1672070"/>
                <a:gd name="connsiteX6" fmla="*/ 0 w 1963271"/>
                <a:gd name="connsiteY6" fmla="*/ 1358153 h 167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271" h="1672070">
                  <a:moveTo>
                    <a:pt x="0" y="0"/>
                  </a:moveTo>
                  <a:lnTo>
                    <a:pt x="1963271" y="0"/>
                  </a:lnTo>
                  <a:lnTo>
                    <a:pt x="1963271" y="1358153"/>
                  </a:lnTo>
                  <a:lnTo>
                    <a:pt x="1140337" y="1358153"/>
                  </a:lnTo>
                  <a:lnTo>
                    <a:pt x="981635" y="1672070"/>
                  </a:lnTo>
                  <a:lnTo>
                    <a:pt x="822932" y="1358153"/>
                  </a:lnTo>
                  <a:lnTo>
                    <a:pt x="0" y="1358153"/>
                  </a:lnTo>
                  <a:close/>
                </a:path>
              </a:pathLst>
            </a:cu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8" name="任意多边形 97"/>
            <p:cNvSpPr/>
            <p:nvPr/>
          </p:nvSpPr>
          <p:spPr>
            <a:xfrm>
              <a:off x="6241" y="4346"/>
              <a:ext cx="3092" cy="2633"/>
            </a:xfrm>
            <a:custGeom>
              <a:avLst/>
              <a:gdLst>
                <a:gd name="connsiteX0" fmla="*/ 0 w 1963271"/>
                <a:gd name="connsiteY0" fmla="*/ 0 h 1672070"/>
                <a:gd name="connsiteX1" fmla="*/ 1963271 w 1963271"/>
                <a:gd name="connsiteY1" fmla="*/ 0 h 1672070"/>
                <a:gd name="connsiteX2" fmla="*/ 1963271 w 1963271"/>
                <a:gd name="connsiteY2" fmla="*/ 1358153 h 1672070"/>
                <a:gd name="connsiteX3" fmla="*/ 1136276 w 1963271"/>
                <a:gd name="connsiteY3" fmla="*/ 1358153 h 1672070"/>
                <a:gd name="connsiteX4" fmla="*/ 977574 w 1963271"/>
                <a:gd name="connsiteY4" fmla="*/ 1672070 h 1672070"/>
                <a:gd name="connsiteX5" fmla="*/ 818871 w 1963271"/>
                <a:gd name="connsiteY5" fmla="*/ 1358153 h 1672070"/>
                <a:gd name="connsiteX6" fmla="*/ 0 w 1963271"/>
                <a:gd name="connsiteY6" fmla="*/ 1358153 h 167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271" h="1672070">
                  <a:moveTo>
                    <a:pt x="0" y="0"/>
                  </a:moveTo>
                  <a:lnTo>
                    <a:pt x="1963271" y="0"/>
                  </a:lnTo>
                  <a:lnTo>
                    <a:pt x="1963271" y="1358153"/>
                  </a:lnTo>
                  <a:lnTo>
                    <a:pt x="1136276" y="1358153"/>
                  </a:lnTo>
                  <a:lnTo>
                    <a:pt x="977574" y="1672070"/>
                  </a:lnTo>
                  <a:lnTo>
                    <a:pt x="818871" y="1358153"/>
                  </a:lnTo>
                  <a:lnTo>
                    <a:pt x="0" y="1358153"/>
                  </a:lnTo>
                  <a:close/>
                </a:path>
              </a:pathLst>
            </a:cu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sp>
          <p:nvSpPr>
            <p:cNvPr id="99" name="文本框 147"/>
            <p:cNvSpPr txBox="1"/>
            <p:nvPr/>
          </p:nvSpPr>
          <p:spPr>
            <a:xfrm>
              <a:off x="1760" y="7708"/>
              <a:ext cx="3878" cy="727"/>
            </a:xfrm>
            <a:prstGeom prst="rect">
              <a:avLst/>
            </a:prstGeom>
            <a:noFill/>
          </p:spPr>
          <p:txBody>
            <a:bodyPr wrap="square" rtlCol="0">
              <a:spAutoFit/>
            </a:bodyPr>
            <a:lstStyle/>
            <a:p>
              <a:pPr algn="ctr"/>
              <a:r>
                <a:rPr lang="zh-CN" altLang="en-US" sz="2400" dirty="0" smtClean="0">
                  <a:solidFill>
                    <a:schemeClr val="tx1">
                      <a:lumMod val="65000"/>
                      <a:lumOff val="35000"/>
                    </a:schemeClr>
                  </a:solidFill>
                  <a:latin typeface="微软雅黑" panose="020B0503020204020204" charset="-122"/>
                  <a:ea typeface="微软雅黑" panose="020B0503020204020204" charset="-122"/>
                </a:rPr>
                <a:t>什么是区块链</a:t>
              </a:r>
              <a:endParaRPr lang="zh-CN" altLang="en-US" sz="2400" dirty="0">
                <a:solidFill>
                  <a:schemeClr val="tx1">
                    <a:lumMod val="65000"/>
                    <a:lumOff val="35000"/>
                  </a:schemeClr>
                </a:solidFill>
                <a:latin typeface="微软雅黑" panose="020B0503020204020204" charset="-122"/>
                <a:ea typeface="微软雅黑" panose="020B0503020204020204" charset="-122"/>
              </a:endParaRPr>
            </a:p>
          </p:txBody>
        </p:sp>
        <p:sp>
          <p:nvSpPr>
            <p:cNvPr id="100" name="文本框 148"/>
            <p:cNvSpPr txBox="1"/>
            <p:nvPr/>
          </p:nvSpPr>
          <p:spPr>
            <a:xfrm>
              <a:off x="5871" y="7708"/>
              <a:ext cx="3879" cy="727"/>
            </a:xfrm>
            <a:prstGeom prst="rect">
              <a:avLst/>
            </a:prstGeom>
            <a:noFill/>
          </p:spPr>
          <p:txBody>
            <a:bodyPr wrap="square" rtlCol="0">
              <a:spAutoFit/>
            </a:bodyPr>
            <a:lstStyle/>
            <a:p>
              <a:pPr algn="ctr"/>
              <a:r>
                <a:rPr lang="zh-CN" altLang="en-US" sz="2400" dirty="0" smtClean="0">
                  <a:solidFill>
                    <a:schemeClr val="tx1">
                      <a:lumMod val="65000"/>
                      <a:lumOff val="35000"/>
                    </a:schemeClr>
                  </a:solidFill>
                  <a:latin typeface="微软雅黑" panose="020B0503020204020204" charset="-122"/>
                  <a:ea typeface="微软雅黑" panose="020B0503020204020204" charset="-122"/>
                </a:rPr>
                <a:t>区块链的应用</a:t>
              </a:r>
              <a:endParaRPr lang="zh-CN" altLang="en-US" sz="2400" dirty="0">
                <a:solidFill>
                  <a:schemeClr val="tx1">
                    <a:lumMod val="65000"/>
                    <a:lumOff val="35000"/>
                  </a:schemeClr>
                </a:solidFill>
                <a:latin typeface="微软雅黑" panose="020B0503020204020204" charset="-122"/>
                <a:ea typeface="微软雅黑" panose="020B0503020204020204" charset="-122"/>
              </a:endParaRPr>
            </a:p>
          </p:txBody>
        </p:sp>
        <p:grpSp>
          <p:nvGrpSpPr>
            <p:cNvPr id="101" name="组合 100"/>
            <p:cNvGrpSpPr/>
            <p:nvPr/>
          </p:nvGrpSpPr>
          <p:grpSpPr>
            <a:xfrm>
              <a:off x="9983" y="4346"/>
              <a:ext cx="3833" cy="4089"/>
              <a:chOff x="14092" y="4346"/>
              <a:chExt cx="3833" cy="4089"/>
            </a:xfrm>
          </p:grpSpPr>
          <p:sp>
            <p:nvSpPr>
              <p:cNvPr id="102" name="任意多边形 101"/>
              <p:cNvSpPr/>
              <p:nvPr/>
            </p:nvSpPr>
            <p:spPr>
              <a:xfrm>
                <a:off x="14462" y="4346"/>
                <a:ext cx="3092" cy="2633"/>
              </a:xfrm>
              <a:custGeom>
                <a:avLst/>
                <a:gdLst>
                  <a:gd name="connsiteX0" fmla="*/ 0 w 1963271"/>
                  <a:gd name="connsiteY0" fmla="*/ 0 h 1672070"/>
                  <a:gd name="connsiteX1" fmla="*/ 1963271 w 1963271"/>
                  <a:gd name="connsiteY1" fmla="*/ 0 h 1672070"/>
                  <a:gd name="connsiteX2" fmla="*/ 1963271 w 1963271"/>
                  <a:gd name="connsiteY2" fmla="*/ 1358153 h 1672070"/>
                  <a:gd name="connsiteX3" fmla="*/ 1140337 w 1963271"/>
                  <a:gd name="connsiteY3" fmla="*/ 1358153 h 1672070"/>
                  <a:gd name="connsiteX4" fmla="*/ 981634 w 1963271"/>
                  <a:gd name="connsiteY4" fmla="*/ 1672070 h 1672070"/>
                  <a:gd name="connsiteX5" fmla="*/ 822932 w 1963271"/>
                  <a:gd name="connsiteY5" fmla="*/ 1358153 h 1672070"/>
                  <a:gd name="connsiteX6" fmla="*/ 0 w 1963271"/>
                  <a:gd name="connsiteY6" fmla="*/ 1358153 h 16720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63271" h="1672070">
                    <a:moveTo>
                      <a:pt x="0" y="0"/>
                    </a:moveTo>
                    <a:lnTo>
                      <a:pt x="1963271" y="0"/>
                    </a:lnTo>
                    <a:lnTo>
                      <a:pt x="1963271" y="1358153"/>
                    </a:lnTo>
                    <a:lnTo>
                      <a:pt x="1140337" y="1358153"/>
                    </a:lnTo>
                    <a:lnTo>
                      <a:pt x="981634" y="1672070"/>
                    </a:lnTo>
                    <a:lnTo>
                      <a:pt x="822932" y="1358153"/>
                    </a:lnTo>
                    <a:lnTo>
                      <a:pt x="0" y="1358153"/>
                    </a:lnTo>
                    <a:close/>
                  </a:path>
                </a:pathLst>
              </a:cu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p>
            </p:txBody>
          </p:sp>
          <p:grpSp>
            <p:nvGrpSpPr>
              <p:cNvPr id="103" name="组合 102"/>
              <p:cNvGrpSpPr/>
              <p:nvPr/>
            </p:nvGrpSpPr>
            <p:grpSpPr>
              <a:xfrm>
                <a:off x="15152" y="4819"/>
                <a:ext cx="1712" cy="1178"/>
                <a:chOff x="10571163" y="5326875"/>
                <a:chExt cx="1370013" cy="942524"/>
              </a:xfrm>
              <a:solidFill>
                <a:schemeClr val="bg1"/>
              </a:solidFill>
            </p:grpSpPr>
            <p:sp>
              <p:nvSpPr>
                <p:cNvPr id="104" name="Freeform 68"/>
                <p:cNvSpPr/>
                <p:nvPr/>
              </p:nvSpPr>
              <p:spPr bwMode="auto">
                <a:xfrm>
                  <a:off x="11684001" y="5337175"/>
                  <a:ext cx="90488" cy="142875"/>
                </a:xfrm>
                <a:custGeom>
                  <a:avLst/>
                  <a:gdLst>
                    <a:gd name="T0" fmla="*/ 9 w 31"/>
                    <a:gd name="T1" fmla="*/ 49 h 49"/>
                    <a:gd name="T2" fmla="*/ 1 w 31"/>
                    <a:gd name="T3" fmla="*/ 35 h 49"/>
                    <a:gd name="T4" fmla="*/ 1 w 31"/>
                    <a:gd name="T5" fmla="*/ 35 h 49"/>
                    <a:gd name="T6" fmla="*/ 8 w 31"/>
                    <a:gd name="T7" fmla="*/ 9 h 49"/>
                    <a:gd name="T8" fmla="*/ 22 w 31"/>
                    <a:gd name="T9" fmla="*/ 1 h 49"/>
                    <a:gd name="T10" fmla="*/ 22 w 31"/>
                    <a:gd name="T11" fmla="*/ 1 h 49"/>
                    <a:gd name="T12" fmla="*/ 30 w 31"/>
                    <a:gd name="T13" fmla="*/ 15 h 49"/>
                    <a:gd name="T14" fmla="*/ 30 w 31"/>
                    <a:gd name="T15" fmla="*/ 15 h 49"/>
                    <a:gd name="T16" fmla="*/ 22 w 31"/>
                    <a:gd name="T17" fmla="*/ 41 h 49"/>
                    <a:gd name="T18" fmla="*/ 12 w 31"/>
                    <a:gd name="T19" fmla="*/ 49 h 49"/>
                    <a:gd name="T20" fmla="*/ 12 w 31"/>
                    <a:gd name="T21" fmla="*/ 49 h 49"/>
                    <a:gd name="T22" fmla="*/ 9 w 31"/>
                    <a:gd name="T23" fmla="*/ 4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 h="49">
                      <a:moveTo>
                        <a:pt x="9" y="49"/>
                      </a:moveTo>
                      <a:cubicBezTo>
                        <a:pt x="3" y="47"/>
                        <a:pt x="0" y="41"/>
                        <a:pt x="1" y="35"/>
                      </a:cubicBezTo>
                      <a:cubicBezTo>
                        <a:pt x="1" y="35"/>
                        <a:pt x="1" y="35"/>
                        <a:pt x="1" y="35"/>
                      </a:cubicBezTo>
                      <a:cubicBezTo>
                        <a:pt x="8" y="9"/>
                        <a:pt x="8" y="9"/>
                        <a:pt x="8" y="9"/>
                      </a:cubicBezTo>
                      <a:cubicBezTo>
                        <a:pt x="10" y="3"/>
                        <a:pt x="16" y="0"/>
                        <a:pt x="22" y="1"/>
                      </a:cubicBezTo>
                      <a:cubicBezTo>
                        <a:pt x="22" y="1"/>
                        <a:pt x="22" y="1"/>
                        <a:pt x="22" y="1"/>
                      </a:cubicBezTo>
                      <a:cubicBezTo>
                        <a:pt x="28" y="3"/>
                        <a:pt x="31" y="9"/>
                        <a:pt x="30" y="15"/>
                      </a:cubicBezTo>
                      <a:cubicBezTo>
                        <a:pt x="30" y="15"/>
                        <a:pt x="30" y="15"/>
                        <a:pt x="30" y="15"/>
                      </a:cubicBezTo>
                      <a:cubicBezTo>
                        <a:pt x="22" y="41"/>
                        <a:pt x="22" y="41"/>
                        <a:pt x="22" y="41"/>
                      </a:cubicBezTo>
                      <a:cubicBezTo>
                        <a:pt x="21" y="46"/>
                        <a:pt x="17" y="49"/>
                        <a:pt x="12" y="49"/>
                      </a:cubicBezTo>
                      <a:cubicBezTo>
                        <a:pt x="12" y="49"/>
                        <a:pt x="12" y="49"/>
                        <a:pt x="12" y="49"/>
                      </a:cubicBezTo>
                      <a:cubicBezTo>
                        <a:pt x="11" y="49"/>
                        <a:pt x="10" y="49"/>
                        <a:pt x="9" y="49"/>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9"/>
                <p:cNvSpPr/>
                <p:nvPr/>
              </p:nvSpPr>
              <p:spPr bwMode="auto">
                <a:xfrm>
                  <a:off x="11772901" y="5413375"/>
                  <a:ext cx="139700" cy="111125"/>
                </a:xfrm>
                <a:custGeom>
                  <a:avLst/>
                  <a:gdLst>
                    <a:gd name="T0" fmla="*/ 3 w 48"/>
                    <a:gd name="T1" fmla="*/ 32 h 38"/>
                    <a:gd name="T2" fmla="*/ 7 w 48"/>
                    <a:gd name="T3" fmla="*/ 17 h 38"/>
                    <a:gd name="T4" fmla="*/ 7 w 48"/>
                    <a:gd name="T5" fmla="*/ 17 h 38"/>
                    <a:gd name="T6" fmla="*/ 30 w 48"/>
                    <a:gd name="T7" fmla="*/ 3 h 38"/>
                    <a:gd name="T8" fmla="*/ 45 w 48"/>
                    <a:gd name="T9" fmla="*/ 7 h 38"/>
                    <a:gd name="T10" fmla="*/ 45 w 48"/>
                    <a:gd name="T11" fmla="*/ 7 h 38"/>
                    <a:gd name="T12" fmla="*/ 41 w 48"/>
                    <a:gd name="T13" fmla="*/ 22 h 38"/>
                    <a:gd name="T14" fmla="*/ 41 w 48"/>
                    <a:gd name="T15" fmla="*/ 22 h 38"/>
                    <a:gd name="T16" fmla="*/ 18 w 48"/>
                    <a:gd name="T17" fmla="*/ 36 h 38"/>
                    <a:gd name="T18" fmla="*/ 15 w 48"/>
                    <a:gd name="T19" fmla="*/ 37 h 38"/>
                    <a:gd name="T20" fmla="*/ 15 w 48"/>
                    <a:gd name="T21" fmla="*/ 37 h 38"/>
                    <a:gd name="T22" fmla="*/ 3 w 48"/>
                    <a:gd name="T23"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38">
                      <a:moveTo>
                        <a:pt x="3" y="32"/>
                      </a:moveTo>
                      <a:cubicBezTo>
                        <a:pt x="0" y="27"/>
                        <a:pt x="2" y="20"/>
                        <a:pt x="7" y="17"/>
                      </a:cubicBezTo>
                      <a:cubicBezTo>
                        <a:pt x="7" y="17"/>
                        <a:pt x="7" y="17"/>
                        <a:pt x="7" y="17"/>
                      </a:cubicBezTo>
                      <a:cubicBezTo>
                        <a:pt x="30" y="3"/>
                        <a:pt x="30" y="3"/>
                        <a:pt x="30" y="3"/>
                      </a:cubicBezTo>
                      <a:cubicBezTo>
                        <a:pt x="35" y="0"/>
                        <a:pt x="42" y="2"/>
                        <a:pt x="45" y="7"/>
                      </a:cubicBezTo>
                      <a:cubicBezTo>
                        <a:pt x="45" y="7"/>
                        <a:pt x="45" y="7"/>
                        <a:pt x="45" y="7"/>
                      </a:cubicBezTo>
                      <a:cubicBezTo>
                        <a:pt x="48" y="12"/>
                        <a:pt x="46" y="19"/>
                        <a:pt x="41" y="22"/>
                      </a:cubicBezTo>
                      <a:cubicBezTo>
                        <a:pt x="41" y="22"/>
                        <a:pt x="41" y="22"/>
                        <a:pt x="41" y="22"/>
                      </a:cubicBezTo>
                      <a:cubicBezTo>
                        <a:pt x="18" y="36"/>
                        <a:pt x="18" y="36"/>
                        <a:pt x="18" y="36"/>
                      </a:cubicBezTo>
                      <a:cubicBezTo>
                        <a:pt x="17" y="36"/>
                        <a:pt x="16" y="37"/>
                        <a:pt x="15" y="37"/>
                      </a:cubicBezTo>
                      <a:cubicBezTo>
                        <a:pt x="15" y="37"/>
                        <a:pt x="15" y="37"/>
                        <a:pt x="15" y="37"/>
                      </a:cubicBezTo>
                      <a:cubicBezTo>
                        <a:pt x="10" y="38"/>
                        <a:pt x="5" y="36"/>
                        <a:pt x="3" y="32"/>
                      </a:cubicBezTo>
                      <a:close/>
                    </a:path>
                  </a:pathLst>
                </a:custGeom>
                <a:grpFill/>
                <a:ln>
                  <a:noFill/>
                </a:ln>
              </p:spPr>
              <p:txBody>
                <a:bodyPr vert="horz" wrap="square" lIns="91440" tIns="45720" rIns="91440" bIns="45720" numCol="1" anchor="t" anchorCtr="0" compatLnSpc="1"/>
                <a:lstStyle/>
                <a:p>
                  <a:endParaRPr lang="zh-CN" altLang="en-US"/>
                </a:p>
              </p:txBody>
            </p:sp>
            <p:sp>
              <p:nvSpPr>
                <p:cNvPr id="106" name="Freeform 70"/>
                <p:cNvSpPr/>
                <p:nvPr/>
              </p:nvSpPr>
              <p:spPr bwMode="auto">
                <a:xfrm>
                  <a:off x="11506201" y="5681499"/>
                  <a:ext cx="434975" cy="483030"/>
                </a:xfrm>
                <a:custGeom>
                  <a:avLst/>
                  <a:gdLst>
                    <a:gd name="T0" fmla="*/ 136 w 149"/>
                    <a:gd name="T1" fmla="*/ 86 h 165"/>
                    <a:gd name="T2" fmla="*/ 74 w 149"/>
                    <a:gd name="T3" fmla="*/ 34 h 165"/>
                    <a:gd name="T4" fmla="*/ 72 w 149"/>
                    <a:gd name="T5" fmla="*/ 0 h 165"/>
                    <a:gd name="T6" fmla="*/ 0 w 149"/>
                    <a:gd name="T7" fmla="*/ 65 h 165"/>
                    <a:gd name="T8" fmla="*/ 78 w 149"/>
                    <a:gd name="T9" fmla="*/ 126 h 165"/>
                    <a:gd name="T10" fmla="*/ 76 w 149"/>
                    <a:gd name="T11" fmla="*/ 88 h 165"/>
                    <a:gd name="T12" fmla="*/ 96 w 149"/>
                    <a:gd name="T13" fmla="*/ 165 h 165"/>
                    <a:gd name="T14" fmla="*/ 136 w 149"/>
                    <a:gd name="T15" fmla="*/ 86 h 1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9" h="165">
                      <a:moveTo>
                        <a:pt x="136" y="86"/>
                      </a:moveTo>
                      <a:cubicBezTo>
                        <a:pt x="127" y="45"/>
                        <a:pt x="91" y="36"/>
                        <a:pt x="74" y="34"/>
                      </a:cubicBezTo>
                      <a:cubicBezTo>
                        <a:pt x="72" y="0"/>
                        <a:pt x="72" y="0"/>
                        <a:pt x="72" y="0"/>
                      </a:cubicBezTo>
                      <a:cubicBezTo>
                        <a:pt x="0" y="65"/>
                        <a:pt x="0" y="65"/>
                        <a:pt x="0" y="65"/>
                      </a:cubicBezTo>
                      <a:cubicBezTo>
                        <a:pt x="78" y="126"/>
                        <a:pt x="78" y="126"/>
                        <a:pt x="78" y="126"/>
                      </a:cubicBezTo>
                      <a:cubicBezTo>
                        <a:pt x="76" y="88"/>
                        <a:pt x="76" y="88"/>
                        <a:pt x="76" y="88"/>
                      </a:cubicBezTo>
                      <a:cubicBezTo>
                        <a:pt x="138" y="106"/>
                        <a:pt x="96" y="165"/>
                        <a:pt x="96" y="165"/>
                      </a:cubicBezTo>
                      <a:cubicBezTo>
                        <a:pt x="96" y="165"/>
                        <a:pt x="149" y="142"/>
                        <a:pt x="136" y="86"/>
                      </a:cubicBezTo>
                      <a:close/>
                    </a:path>
                  </a:pathLst>
                </a:custGeom>
                <a:grpFill/>
                <a:ln>
                  <a:noFill/>
                </a:ln>
              </p:spPr>
              <p:txBody>
                <a:bodyPr vert="horz" wrap="square" lIns="91440" tIns="45720" rIns="91440" bIns="45720" numCol="1" anchor="t" anchorCtr="0" compatLnSpc="1"/>
                <a:lstStyle/>
                <a:p>
                  <a:endParaRPr lang="zh-CN" altLang="en-US"/>
                </a:p>
              </p:txBody>
            </p:sp>
            <p:sp>
              <p:nvSpPr>
                <p:cNvPr id="107" name="Freeform 71"/>
                <p:cNvSpPr/>
                <p:nvPr/>
              </p:nvSpPr>
              <p:spPr bwMode="auto">
                <a:xfrm>
                  <a:off x="10571163" y="5326875"/>
                  <a:ext cx="1093789" cy="788500"/>
                </a:xfrm>
                <a:custGeom>
                  <a:avLst/>
                  <a:gdLst>
                    <a:gd name="T0" fmla="*/ 48 w 374"/>
                    <a:gd name="T1" fmla="*/ 127 h 269"/>
                    <a:gd name="T2" fmla="*/ 147 w 374"/>
                    <a:gd name="T3" fmla="*/ 40 h 269"/>
                    <a:gd name="T4" fmla="*/ 370 w 374"/>
                    <a:gd name="T5" fmla="*/ 40 h 269"/>
                    <a:gd name="T6" fmla="*/ 374 w 374"/>
                    <a:gd name="T7" fmla="*/ 25 h 269"/>
                    <a:gd name="T8" fmla="*/ 157 w 374"/>
                    <a:gd name="T9" fmla="*/ 25 h 269"/>
                    <a:gd name="T10" fmla="*/ 119 w 374"/>
                    <a:gd name="T11" fmla="*/ 0 h 269"/>
                    <a:gd name="T12" fmla="*/ 36 w 374"/>
                    <a:gd name="T13" fmla="*/ 0 h 269"/>
                    <a:gd name="T14" fmla="*/ 1 w 374"/>
                    <a:gd name="T15" fmla="*/ 38 h 269"/>
                    <a:gd name="T16" fmla="*/ 7 w 374"/>
                    <a:gd name="T17" fmla="*/ 100 h 269"/>
                    <a:gd name="T18" fmla="*/ 10 w 374"/>
                    <a:gd name="T19" fmla="*/ 139 h 269"/>
                    <a:gd name="T20" fmla="*/ 19 w 374"/>
                    <a:gd name="T21" fmla="*/ 234 h 269"/>
                    <a:gd name="T22" fmla="*/ 31 w 374"/>
                    <a:gd name="T23" fmla="*/ 269 h 269"/>
                    <a:gd name="T24" fmla="*/ 30 w 374"/>
                    <a:gd name="T25" fmla="*/ 258 h 269"/>
                    <a:gd name="T26" fmla="*/ 31 w 374"/>
                    <a:gd name="T27" fmla="*/ 246 h 269"/>
                    <a:gd name="T28" fmla="*/ 48 w 374"/>
                    <a:gd name="T29" fmla="*/ 127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74" h="269">
                      <a:moveTo>
                        <a:pt x="48" y="127"/>
                      </a:moveTo>
                      <a:cubicBezTo>
                        <a:pt x="55" y="79"/>
                        <a:pt x="98" y="41"/>
                        <a:pt x="147" y="40"/>
                      </a:cubicBezTo>
                      <a:cubicBezTo>
                        <a:pt x="370" y="40"/>
                        <a:pt x="370" y="40"/>
                        <a:pt x="370" y="40"/>
                      </a:cubicBezTo>
                      <a:cubicBezTo>
                        <a:pt x="374" y="25"/>
                        <a:pt x="374" y="25"/>
                        <a:pt x="374" y="25"/>
                      </a:cubicBezTo>
                      <a:cubicBezTo>
                        <a:pt x="157" y="25"/>
                        <a:pt x="157" y="25"/>
                        <a:pt x="157" y="25"/>
                      </a:cubicBezTo>
                      <a:cubicBezTo>
                        <a:pt x="150" y="12"/>
                        <a:pt x="139" y="0"/>
                        <a:pt x="119" y="0"/>
                      </a:cubicBezTo>
                      <a:cubicBezTo>
                        <a:pt x="36" y="0"/>
                        <a:pt x="36" y="0"/>
                        <a:pt x="36" y="0"/>
                      </a:cubicBezTo>
                      <a:cubicBezTo>
                        <a:pt x="5" y="0"/>
                        <a:pt x="0" y="27"/>
                        <a:pt x="1" y="38"/>
                      </a:cubicBezTo>
                      <a:cubicBezTo>
                        <a:pt x="7" y="100"/>
                        <a:pt x="7" y="100"/>
                        <a:pt x="7" y="100"/>
                      </a:cubicBezTo>
                      <a:cubicBezTo>
                        <a:pt x="10" y="139"/>
                        <a:pt x="10" y="139"/>
                        <a:pt x="10" y="139"/>
                      </a:cubicBezTo>
                      <a:cubicBezTo>
                        <a:pt x="19" y="234"/>
                        <a:pt x="19" y="234"/>
                        <a:pt x="19" y="234"/>
                      </a:cubicBezTo>
                      <a:cubicBezTo>
                        <a:pt x="20" y="246"/>
                        <a:pt x="24" y="258"/>
                        <a:pt x="31" y="269"/>
                      </a:cubicBezTo>
                      <a:cubicBezTo>
                        <a:pt x="30" y="265"/>
                        <a:pt x="30" y="262"/>
                        <a:pt x="30" y="258"/>
                      </a:cubicBezTo>
                      <a:cubicBezTo>
                        <a:pt x="30" y="254"/>
                        <a:pt x="30" y="250"/>
                        <a:pt x="31" y="246"/>
                      </a:cubicBezTo>
                      <a:lnTo>
                        <a:pt x="48" y="127"/>
                      </a:lnTo>
                      <a:close/>
                    </a:path>
                  </a:pathLst>
                </a:custGeom>
                <a:grpFill/>
                <a:ln>
                  <a:noFill/>
                </a:ln>
              </p:spPr>
              <p:txBody>
                <a:bodyPr vert="horz" wrap="square" lIns="91440" tIns="45720" rIns="91440" bIns="45720" numCol="1" anchor="t" anchorCtr="0" compatLnSpc="1"/>
                <a:lstStyle/>
                <a:p>
                  <a:endParaRPr lang="zh-CN" altLang="en-US"/>
                </a:p>
              </p:txBody>
            </p:sp>
            <p:sp>
              <p:nvSpPr>
                <p:cNvPr id="108" name="Freeform 72"/>
                <p:cNvSpPr/>
                <p:nvPr/>
              </p:nvSpPr>
              <p:spPr bwMode="auto">
                <a:xfrm>
                  <a:off x="10682288" y="5482884"/>
                  <a:ext cx="1189037" cy="786515"/>
                </a:xfrm>
                <a:custGeom>
                  <a:avLst/>
                  <a:gdLst>
                    <a:gd name="T0" fmla="*/ 336 w 407"/>
                    <a:gd name="T1" fmla="*/ 0 h 269"/>
                    <a:gd name="T2" fmla="*/ 109 w 407"/>
                    <a:gd name="T3" fmla="*/ 0 h 269"/>
                    <a:gd name="T4" fmla="*/ 23 w 407"/>
                    <a:gd name="T5" fmla="*/ 75 h 269"/>
                    <a:gd name="T6" fmla="*/ 6 w 407"/>
                    <a:gd name="T7" fmla="*/ 194 h 269"/>
                    <a:gd name="T8" fmla="*/ 71 w 407"/>
                    <a:gd name="T9" fmla="*/ 269 h 269"/>
                    <a:gd name="T10" fmla="*/ 298 w 407"/>
                    <a:gd name="T11" fmla="*/ 269 h 269"/>
                    <a:gd name="T12" fmla="*/ 369 w 407"/>
                    <a:gd name="T13" fmla="*/ 231 h 269"/>
                    <a:gd name="T14" fmla="*/ 370 w 407"/>
                    <a:gd name="T15" fmla="*/ 228 h 269"/>
                    <a:gd name="T16" fmla="*/ 371 w 407"/>
                    <a:gd name="T17" fmla="*/ 227 h 269"/>
                    <a:gd name="T18" fmla="*/ 372 w 407"/>
                    <a:gd name="T19" fmla="*/ 225 h 269"/>
                    <a:gd name="T20" fmla="*/ 376 w 407"/>
                    <a:gd name="T21" fmla="*/ 217 h 269"/>
                    <a:gd name="T22" fmla="*/ 382 w 407"/>
                    <a:gd name="T23" fmla="*/ 194 h 269"/>
                    <a:gd name="T24" fmla="*/ 377 w 407"/>
                    <a:gd name="T25" fmla="*/ 178 h 269"/>
                    <a:gd name="T26" fmla="*/ 369 w 407"/>
                    <a:gd name="T27" fmla="*/ 171 h 269"/>
                    <a:gd name="T28" fmla="*/ 370 w 407"/>
                    <a:gd name="T29" fmla="*/ 194 h 269"/>
                    <a:gd name="T30" fmla="*/ 365 w 407"/>
                    <a:gd name="T31" fmla="*/ 203 h 269"/>
                    <a:gd name="T32" fmla="*/ 354 w 407"/>
                    <a:gd name="T33" fmla="*/ 202 h 269"/>
                    <a:gd name="T34" fmla="*/ 276 w 407"/>
                    <a:gd name="T35" fmla="*/ 141 h 269"/>
                    <a:gd name="T36" fmla="*/ 272 w 407"/>
                    <a:gd name="T37" fmla="*/ 134 h 269"/>
                    <a:gd name="T38" fmla="*/ 276 w 407"/>
                    <a:gd name="T39" fmla="*/ 126 h 269"/>
                    <a:gd name="T40" fmla="*/ 347 w 407"/>
                    <a:gd name="T41" fmla="*/ 61 h 269"/>
                    <a:gd name="T42" fmla="*/ 358 w 407"/>
                    <a:gd name="T43" fmla="*/ 59 h 269"/>
                    <a:gd name="T44" fmla="*/ 364 w 407"/>
                    <a:gd name="T45" fmla="*/ 67 h 269"/>
                    <a:gd name="T46" fmla="*/ 365 w 407"/>
                    <a:gd name="T47" fmla="*/ 94 h 269"/>
                    <a:gd name="T48" fmla="*/ 395 w 407"/>
                    <a:gd name="T49" fmla="*/ 105 h 269"/>
                    <a:gd name="T50" fmla="*/ 396 w 407"/>
                    <a:gd name="T51" fmla="*/ 106 h 269"/>
                    <a:gd name="T52" fmla="*/ 401 w 407"/>
                    <a:gd name="T53" fmla="*/ 75 h 269"/>
                    <a:gd name="T54" fmla="*/ 336 w 407"/>
                    <a:gd name="T55"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7" h="269">
                      <a:moveTo>
                        <a:pt x="336" y="0"/>
                      </a:moveTo>
                      <a:cubicBezTo>
                        <a:pt x="109" y="0"/>
                        <a:pt x="109" y="0"/>
                        <a:pt x="109" y="0"/>
                      </a:cubicBezTo>
                      <a:cubicBezTo>
                        <a:pt x="67" y="0"/>
                        <a:pt x="28" y="34"/>
                        <a:pt x="23" y="75"/>
                      </a:cubicBezTo>
                      <a:cubicBezTo>
                        <a:pt x="6" y="194"/>
                        <a:pt x="6" y="194"/>
                        <a:pt x="6" y="194"/>
                      </a:cubicBezTo>
                      <a:cubicBezTo>
                        <a:pt x="0" y="235"/>
                        <a:pt x="29" y="269"/>
                        <a:pt x="71" y="269"/>
                      </a:cubicBezTo>
                      <a:cubicBezTo>
                        <a:pt x="298" y="269"/>
                        <a:pt x="298" y="269"/>
                        <a:pt x="298" y="269"/>
                      </a:cubicBezTo>
                      <a:cubicBezTo>
                        <a:pt x="326" y="269"/>
                        <a:pt x="353" y="254"/>
                        <a:pt x="369" y="231"/>
                      </a:cubicBezTo>
                      <a:cubicBezTo>
                        <a:pt x="369" y="230"/>
                        <a:pt x="370" y="229"/>
                        <a:pt x="370" y="228"/>
                      </a:cubicBezTo>
                      <a:cubicBezTo>
                        <a:pt x="370" y="228"/>
                        <a:pt x="371" y="228"/>
                        <a:pt x="371" y="227"/>
                      </a:cubicBezTo>
                      <a:cubicBezTo>
                        <a:pt x="371" y="227"/>
                        <a:pt x="372" y="226"/>
                        <a:pt x="372" y="225"/>
                      </a:cubicBezTo>
                      <a:cubicBezTo>
                        <a:pt x="373" y="223"/>
                        <a:pt x="375" y="220"/>
                        <a:pt x="376" y="217"/>
                      </a:cubicBezTo>
                      <a:cubicBezTo>
                        <a:pt x="379" y="210"/>
                        <a:pt x="382" y="202"/>
                        <a:pt x="382" y="194"/>
                      </a:cubicBezTo>
                      <a:cubicBezTo>
                        <a:pt x="382" y="188"/>
                        <a:pt x="381" y="183"/>
                        <a:pt x="377" y="178"/>
                      </a:cubicBezTo>
                      <a:cubicBezTo>
                        <a:pt x="375" y="176"/>
                        <a:pt x="373" y="174"/>
                        <a:pt x="369" y="171"/>
                      </a:cubicBezTo>
                      <a:cubicBezTo>
                        <a:pt x="370" y="194"/>
                        <a:pt x="370" y="194"/>
                        <a:pt x="370" y="194"/>
                      </a:cubicBezTo>
                      <a:cubicBezTo>
                        <a:pt x="370" y="198"/>
                        <a:pt x="368" y="201"/>
                        <a:pt x="365" y="203"/>
                      </a:cubicBezTo>
                      <a:cubicBezTo>
                        <a:pt x="361" y="205"/>
                        <a:pt x="357" y="205"/>
                        <a:pt x="354" y="202"/>
                      </a:cubicBezTo>
                      <a:cubicBezTo>
                        <a:pt x="276" y="141"/>
                        <a:pt x="276" y="141"/>
                        <a:pt x="276" y="141"/>
                      </a:cubicBezTo>
                      <a:cubicBezTo>
                        <a:pt x="274" y="139"/>
                        <a:pt x="273" y="136"/>
                        <a:pt x="272" y="134"/>
                      </a:cubicBezTo>
                      <a:cubicBezTo>
                        <a:pt x="272" y="131"/>
                        <a:pt x="273" y="128"/>
                        <a:pt x="276" y="126"/>
                      </a:cubicBezTo>
                      <a:cubicBezTo>
                        <a:pt x="347" y="61"/>
                        <a:pt x="347" y="61"/>
                        <a:pt x="347" y="61"/>
                      </a:cubicBezTo>
                      <a:cubicBezTo>
                        <a:pt x="350" y="58"/>
                        <a:pt x="354" y="57"/>
                        <a:pt x="358" y="59"/>
                      </a:cubicBezTo>
                      <a:cubicBezTo>
                        <a:pt x="361" y="60"/>
                        <a:pt x="363" y="63"/>
                        <a:pt x="364" y="67"/>
                      </a:cubicBezTo>
                      <a:cubicBezTo>
                        <a:pt x="365" y="94"/>
                        <a:pt x="365" y="94"/>
                        <a:pt x="365" y="94"/>
                      </a:cubicBezTo>
                      <a:cubicBezTo>
                        <a:pt x="374" y="95"/>
                        <a:pt x="384" y="99"/>
                        <a:pt x="395" y="105"/>
                      </a:cubicBezTo>
                      <a:cubicBezTo>
                        <a:pt x="395" y="105"/>
                        <a:pt x="396" y="106"/>
                        <a:pt x="396" y="106"/>
                      </a:cubicBezTo>
                      <a:cubicBezTo>
                        <a:pt x="401" y="75"/>
                        <a:pt x="401" y="75"/>
                        <a:pt x="401" y="75"/>
                      </a:cubicBezTo>
                      <a:cubicBezTo>
                        <a:pt x="407" y="34"/>
                        <a:pt x="377" y="0"/>
                        <a:pt x="336" y="0"/>
                      </a:cubicBezTo>
                      <a:close/>
                    </a:path>
                  </a:pathLst>
                </a:custGeom>
                <a:grpFill/>
                <a:ln>
                  <a:noFill/>
                </a:ln>
              </p:spPr>
              <p:txBody>
                <a:bodyPr vert="horz" wrap="square" lIns="91440" tIns="45720" rIns="91440" bIns="45720" numCol="1" anchor="t" anchorCtr="0" compatLnSpc="1"/>
                <a:lstStyle/>
                <a:p>
                  <a:endParaRPr lang="zh-CN" altLang="en-US"/>
                </a:p>
              </p:txBody>
            </p:sp>
          </p:grpSp>
          <p:sp>
            <p:nvSpPr>
              <p:cNvPr id="109" name="文本框 150"/>
              <p:cNvSpPr txBox="1"/>
              <p:nvPr/>
            </p:nvSpPr>
            <p:spPr>
              <a:xfrm>
                <a:off x="14092" y="7708"/>
                <a:ext cx="3833" cy="727"/>
              </a:xfrm>
              <a:prstGeom prst="rect">
                <a:avLst/>
              </a:prstGeom>
              <a:noFill/>
            </p:spPr>
            <p:txBody>
              <a:bodyPr wrap="square" rtlCol="0">
                <a:spAutoFit/>
              </a:bodyPr>
              <a:lstStyle/>
              <a:p>
                <a:pPr algn="ctr"/>
                <a:r>
                  <a:rPr lang="zh-CN" altLang="en-US" sz="2400" dirty="0" smtClean="0">
                    <a:solidFill>
                      <a:schemeClr val="tx1">
                        <a:lumMod val="65000"/>
                        <a:lumOff val="35000"/>
                      </a:schemeClr>
                    </a:solidFill>
                    <a:latin typeface="微软雅黑" panose="020B0503020204020204" charset="-122"/>
                    <a:ea typeface="微软雅黑" panose="020B0503020204020204" charset="-122"/>
                  </a:rPr>
                  <a:t>中交金卡方案</a:t>
                </a:r>
              </a:p>
            </p:txBody>
          </p:sp>
        </p:grpSp>
        <p:sp>
          <p:nvSpPr>
            <p:cNvPr id="110" name="AutoShape 5" descr="http://img5.imgtn.bdimg.com/it/u=2495480723,1032560664&amp;fm=21&amp;gp=0.jpg"/>
            <p:cNvSpPr>
              <a:spLocks noChangeAspect="1" noChangeArrowheads="1"/>
            </p:cNvSpPr>
            <p:nvPr/>
          </p:nvSpPr>
          <p:spPr bwMode="auto">
            <a:xfrm>
              <a:off x="245" y="-228"/>
              <a:ext cx="480" cy="480"/>
            </a:xfrm>
            <a:prstGeom prst="rect">
              <a:avLst/>
            </a:prstGeom>
            <a:noFill/>
          </p:spPr>
          <p:txBody>
            <a:bodyPr vert="horz" wrap="square" lIns="91440" tIns="45720" rIns="91440" bIns="45720" numCol="1" anchor="t" anchorCtr="0" compatLnSpc="1"/>
            <a:lstStyle/>
            <a:p>
              <a:endParaRPr lang="zh-CN" altLang="en-US"/>
            </a:p>
          </p:txBody>
        </p:sp>
        <p:sp>
          <p:nvSpPr>
            <p:cNvPr id="111" name="AutoShape 7" descr="http://img5.imgtn.bdimg.com/it/u=2495480723,1032560664&amp;fm=21&amp;gp=0.jpg"/>
            <p:cNvSpPr>
              <a:spLocks noChangeAspect="1" noChangeArrowheads="1"/>
            </p:cNvSpPr>
            <p:nvPr/>
          </p:nvSpPr>
          <p:spPr bwMode="auto">
            <a:xfrm>
              <a:off x="485" y="12"/>
              <a:ext cx="480" cy="480"/>
            </a:xfrm>
            <a:prstGeom prst="rect">
              <a:avLst/>
            </a:prstGeom>
            <a:noFill/>
          </p:spPr>
          <p:txBody>
            <a:bodyPr vert="horz" wrap="square" lIns="91440" tIns="45720" rIns="91440" bIns="45720" numCol="1" anchor="t" anchorCtr="0" compatLnSpc="1"/>
            <a:lstStyle/>
            <a:p>
              <a:endParaRPr lang="zh-CN" altLang="en-US"/>
            </a:p>
          </p:txBody>
        </p:sp>
        <p:grpSp>
          <p:nvGrpSpPr>
            <p:cNvPr id="112" name="组合 111"/>
            <p:cNvGrpSpPr/>
            <p:nvPr/>
          </p:nvGrpSpPr>
          <p:grpSpPr>
            <a:xfrm>
              <a:off x="3297" y="4863"/>
              <a:ext cx="760" cy="1279"/>
              <a:chOff x="11491901" y="1471905"/>
              <a:chExt cx="348694" cy="587513"/>
            </a:xfrm>
          </p:grpSpPr>
          <p:sp>
            <p:nvSpPr>
              <p:cNvPr id="113" name="Freeform 1391"/>
              <p:cNvSpPr/>
              <p:nvPr/>
            </p:nvSpPr>
            <p:spPr bwMode="auto">
              <a:xfrm>
                <a:off x="11491901" y="1471905"/>
                <a:ext cx="348694" cy="427230"/>
              </a:xfrm>
              <a:custGeom>
                <a:avLst/>
                <a:gdLst>
                  <a:gd name="T0" fmla="*/ 76 w 76"/>
                  <a:gd name="T1" fmla="*/ 36 h 94"/>
                  <a:gd name="T2" fmla="*/ 38 w 76"/>
                  <a:gd name="T3" fmla="*/ 0 h 94"/>
                  <a:gd name="T4" fmla="*/ 0 w 76"/>
                  <a:gd name="T5" fmla="*/ 36 h 94"/>
                  <a:gd name="T6" fmla="*/ 3 w 76"/>
                  <a:gd name="T7" fmla="*/ 50 h 94"/>
                  <a:gd name="T8" fmla="*/ 3 w 76"/>
                  <a:gd name="T9" fmla="*/ 50 h 94"/>
                  <a:gd name="T10" fmla="*/ 7 w 76"/>
                  <a:gd name="T11" fmla="*/ 56 h 94"/>
                  <a:gd name="T12" fmla="*/ 20 w 76"/>
                  <a:gd name="T13" fmla="*/ 90 h 94"/>
                  <a:gd name="T14" fmla="*/ 25 w 76"/>
                  <a:gd name="T15" fmla="*/ 94 h 94"/>
                  <a:gd name="T16" fmla="*/ 51 w 76"/>
                  <a:gd name="T17" fmla="*/ 94 h 94"/>
                  <a:gd name="T18" fmla="*/ 56 w 76"/>
                  <a:gd name="T19" fmla="*/ 90 h 94"/>
                  <a:gd name="T20" fmla="*/ 69 w 76"/>
                  <a:gd name="T21" fmla="*/ 56 h 94"/>
                  <a:gd name="T22" fmla="*/ 73 w 76"/>
                  <a:gd name="T23" fmla="*/ 50 h 94"/>
                  <a:gd name="T24" fmla="*/ 73 w 76"/>
                  <a:gd name="T25" fmla="*/ 50 h 94"/>
                  <a:gd name="T26" fmla="*/ 73 w 76"/>
                  <a:gd name="T27" fmla="*/ 50 h 94"/>
                  <a:gd name="T28" fmla="*/ 76 w 76"/>
                  <a:gd name="T29" fmla="*/ 36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94">
                    <a:moveTo>
                      <a:pt x="76" y="36"/>
                    </a:moveTo>
                    <a:cubicBezTo>
                      <a:pt x="76" y="16"/>
                      <a:pt x="59" y="0"/>
                      <a:pt x="38" y="0"/>
                    </a:cubicBezTo>
                    <a:cubicBezTo>
                      <a:pt x="17" y="0"/>
                      <a:pt x="0" y="16"/>
                      <a:pt x="0" y="36"/>
                    </a:cubicBezTo>
                    <a:cubicBezTo>
                      <a:pt x="0" y="41"/>
                      <a:pt x="1" y="46"/>
                      <a:pt x="3" y="50"/>
                    </a:cubicBezTo>
                    <a:cubicBezTo>
                      <a:pt x="3" y="50"/>
                      <a:pt x="3" y="50"/>
                      <a:pt x="3" y="50"/>
                    </a:cubicBezTo>
                    <a:cubicBezTo>
                      <a:pt x="4" y="52"/>
                      <a:pt x="5" y="54"/>
                      <a:pt x="7" y="56"/>
                    </a:cubicBezTo>
                    <a:cubicBezTo>
                      <a:pt x="13" y="67"/>
                      <a:pt x="20" y="86"/>
                      <a:pt x="20" y="90"/>
                    </a:cubicBezTo>
                    <a:cubicBezTo>
                      <a:pt x="20" y="92"/>
                      <a:pt x="22" y="94"/>
                      <a:pt x="25" y="94"/>
                    </a:cubicBezTo>
                    <a:cubicBezTo>
                      <a:pt x="51" y="94"/>
                      <a:pt x="51" y="94"/>
                      <a:pt x="51" y="94"/>
                    </a:cubicBezTo>
                    <a:cubicBezTo>
                      <a:pt x="54" y="94"/>
                      <a:pt x="56" y="92"/>
                      <a:pt x="56" y="90"/>
                    </a:cubicBezTo>
                    <a:cubicBezTo>
                      <a:pt x="56" y="86"/>
                      <a:pt x="63" y="67"/>
                      <a:pt x="69" y="56"/>
                    </a:cubicBezTo>
                    <a:cubicBezTo>
                      <a:pt x="71" y="54"/>
                      <a:pt x="72" y="52"/>
                      <a:pt x="73" y="50"/>
                    </a:cubicBezTo>
                    <a:cubicBezTo>
                      <a:pt x="73" y="50"/>
                      <a:pt x="73" y="50"/>
                      <a:pt x="73" y="50"/>
                    </a:cubicBezTo>
                    <a:cubicBezTo>
                      <a:pt x="73" y="50"/>
                      <a:pt x="73" y="50"/>
                      <a:pt x="73" y="50"/>
                    </a:cubicBezTo>
                    <a:cubicBezTo>
                      <a:pt x="75" y="46"/>
                      <a:pt x="76" y="41"/>
                      <a:pt x="76" y="36"/>
                    </a:cubicBez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14" name="Freeform 1392"/>
              <p:cNvSpPr/>
              <p:nvPr/>
            </p:nvSpPr>
            <p:spPr bwMode="auto">
              <a:xfrm>
                <a:off x="11584412" y="1924055"/>
                <a:ext cx="163673" cy="32043"/>
              </a:xfrm>
              <a:custGeom>
                <a:avLst/>
                <a:gdLst>
                  <a:gd name="T0" fmla="*/ 36 w 36"/>
                  <a:gd name="T1" fmla="*/ 3 h 7"/>
                  <a:gd name="T2" fmla="*/ 32 w 36"/>
                  <a:gd name="T3" fmla="*/ 0 h 7"/>
                  <a:gd name="T4" fmla="*/ 4 w 36"/>
                  <a:gd name="T5" fmla="*/ 0 h 7"/>
                  <a:gd name="T6" fmla="*/ 0 w 36"/>
                  <a:gd name="T7" fmla="*/ 3 h 7"/>
                  <a:gd name="T8" fmla="*/ 0 w 36"/>
                  <a:gd name="T9" fmla="*/ 3 h 7"/>
                  <a:gd name="T10" fmla="*/ 4 w 36"/>
                  <a:gd name="T11" fmla="*/ 7 h 7"/>
                  <a:gd name="T12" fmla="*/ 32 w 36"/>
                  <a:gd name="T13" fmla="*/ 7 h 7"/>
                  <a:gd name="T14" fmla="*/ 36 w 36"/>
                  <a:gd name="T15" fmla="*/ 3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7">
                    <a:moveTo>
                      <a:pt x="36" y="3"/>
                    </a:moveTo>
                    <a:cubicBezTo>
                      <a:pt x="36" y="1"/>
                      <a:pt x="34" y="0"/>
                      <a:pt x="32" y="0"/>
                    </a:cubicBezTo>
                    <a:cubicBezTo>
                      <a:pt x="4" y="0"/>
                      <a:pt x="4" y="0"/>
                      <a:pt x="4" y="0"/>
                    </a:cubicBezTo>
                    <a:cubicBezTo>
                      <a:pt x="2" y="0"/>
                      <a:pt x="0" y="1"/>
                      <a:pt x="0" y="3"/>
                    </a:cubicBezTo>
                    <a:cubicBezTo>
                      <a:pt x="0" y="3"/>
                      <a:pt x="0" y="3"/>
                      <a:pt x="0" y="3"/>
                    </a:cubicBezTo>
                    <a:cubicBezTo>
                      <a:pt x="0" y="5"/>
                      <a:pt x="2" y="7"/>
                      <a:pt x="4" y="7"/>
                    </a:cubicBezTo>
                    <a:cubicBezTo>
                      <a:pt x="32" y="7"/>
                      <a:pt x="32" y="7"/>
                      <a:pt x="32" y="7"/>
                    </a:cubicBezTo>
                    <a:cubicBezTo>
                      <a:pt x="34" y="7"/>
                      <a:pt x="36" y="5"/>
                      <a:pt x="36" y="3"/>
                    </a:cubicBez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15" name="Freeform 1393"/>
              <p:cNvSpPr/>
              <p:nvPr/>
            </p:nvSpPr>
            <p:spPr bwMode="auto">
              <a:xfrm>
                <a:off x="11584412" y="1973960"/>
                <a:ext cx="163673" cy="32048"/>
              </a:xfrm>
              <a:custGeom>
                <a:avLst/>
                <a:gdLst>
                  <a:gd name="T0" fmla="*/ 36 w 36"/>
                  <a:gd name="T1" fmla="*/ 4 h 7"/>
                  <a:gd name="T2" fmla="*/ 32 w 36"/>
                  <a:gd name="T3" fmla="*/ 0 h 7"/>
                  <a:gd name="T4" fmla="*/ 4 w 36"/>
                  <a:gd name="T5" fmla="*/ 0 h 7"/>
                  <a:gd name="T6" fmla="*/ 0 w 36"/>
                  <a:gd name="T7" fmla="*/ 4 h 7"/>
                  <a:gd name="T8" fmla="*/ 0 w 36"/>
                  <a:gd name="T9" fmla="*/ 4 h 7"/>
                  <a:gd name="T10" fmla="*/ 4 w 36"/>
                  <a:gd name="T11" fmla="*/ 7 h 7"/>
                  <a:gd name="T12" fmla="*/ 32 w 36"/>
                  <a:gd name="T13" fmla="*/ 7 h 7"/>
                  <a:gd name="T14" fmla="*/ 36 w 36"/>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 h="7">
                    <a:moveTo>
                      <a:pt x="36" y="4"/>
                    </a:moveTo>
                    <a:cubicBezTo>
                      <a:pt x="36" y="2"/>
                      <a:pt x="34" y="0"/>
                      <a:pt x="32" y="0"/>
                    </a:cubicBezTo>
                    <a:cubicBezTo>
                      <a:pt x="4" y="0"/>
                      <a:pt x="4" y="0"/>
                      <a:pt x="4" y="0"/>
                    </a:cubicBezTo>
                    <a:cubicBezTo>
                      <a:pt x="2" y="0"/>
                      <a:pt x="0" y="2"/>
                      <a:pt x="0" y="4"/>
                    </a:cubicBezTo>
                    <a:cubicBezTo>
                      <a:pt x="0" y="4"/>
                      <a:pt x="0" y="4"/>
                      <a:pt x="0" y="4"/>
                    </a:cubicBezTo>
                    <a:cubicBezTo>
                      <a:pt x="0" y="6"/>
                      <a:pt x="2" y="7"/>
                      <a:pt x="4" y="7"/>
                    </a:cubicBezTo>
                    <a:cubicBezTo>
                      <a:pt x="32" y="7"/>
                      <a:pt x="32" y="7"/>
                      <a:pt x="32" y="7"/>
                    </a:cubicBezTo>
                    <a:cubicBezTo>
                      <a:pt x="34" y="7"/>
                      <a:pt x="36" y="6"/>
                      <a:pt x="36" y="4"/>
                    </a:cubicBez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16" name="Freeform 1394"/>
              <p:cNvSpPr/>
              <p:nvPr/>
            </p:nvSpPr>
            <p:spPr bwMode="auto">
              <a:xfrm>
                <a:off x="11619993" y="2027370"/>
                <a:ext cx="92510" cy="32048"/>
              </a:xfrm>
              <a:custGeom>
                <a:avLst/>
                <a:gdLst>
                  <a:gd name="T0" fmla="*/ 20 w 20"/>
                  <a:gd name="T1" fmla="*/ 4 h 7"/>
                  <a:gd name="T2" fmla="*/ 17 w 20"/>
                  <a:gd name="T3" fmla="*/ 7 h 7"/>
                  <a:gd name="T4" fmla="*/ 4 w 20"/>
                  <a:gd name="T5" fmla="*/ 7 h 7"/>
                  <a:gd name="T6" fmla="*/ 0 w 20"/>
                  <a:gd name="T7" fmla="*/ 4 h 7"/>
                  <a:gd name="T8" fmla="*/ 0 w 20"/>
                  <a:gd name="T9" fmla="*/ 4 h 7"/>
                  <a:gd name="T10" fmla="*/ 4 w 20"/>
                  <a:gd name="T11" fmla="*/ 0 h 7"/>
                  <a:gd name="T12" fmla="*/ 17 w 20"/>
                  <a:gd name="T13" fmla="*/ 0 h 7"/>
                  <a:gd name="T14" fmla="*/ 20 w 20"/>
                  <a:gd name="T15" fmla="*/ 4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7">
                    <a:moveTo>
                      <a:pt x="20" y="4"/>
                    </a:moveTo>
                    <a:cubicBezTo>
                      <a:pt x="20" y="5"/>
                      <a:pt x="19" y="7"/>
                      <a:pt x="17" y="7"/>
                    </a:cubicBezTo>
                    <a:cubicBezTo>
                      <a:pt x="4" y="7"/>
                      <a:pt x="4" y="7"/>
                      <a:pt x="4" y="7"/>
                    </a:cubicBezTo>
                    <a:cubicBezTo>
                      <a:pt x="2" y="7"/>
                      <a:pt x="0" y="5"/>
                      <a:pt x="0" y="4"/>
                    </a:cubicBezTo>
                    <a:cubicBezTo>
                      <a:pt x="0" y="4"/>
                      <a:pt x="0" y="4"/>
                      <a:pt x="0" y="4"/>
                    </a:cubicBezTo>
                    <a:cubicBezTo>
                      <a:pt x="0" y="2"/>
                      <a:pt x="2" y="0"/>
                      <a:pt x="4" y="0"/>
                    </a:cubicBezTo>
                    <a:cubicBezTo>
                      <a:pt x="17" y="0"/>
                      <a:pt x="17" y="0"/>
                      <a:pt x="17" y="0"/>
                    </a:cubicBezTo>
                    <a:cubicBezTo>
                      <a:pt x="19" y="0"/>
                      <a:pt x="20" y="2"/>
                      <a:pt x="20" y="4"/>
                    </a:cubicBezTo>
                    <a:close/>
                  </a:path>
                </a:pathLst>
              </a:custGeom>
              <a:solidFill>
                <a:srgbClr val="FFFFFF"/>
              </a:solidFill>
              <a:ln>
                <a:noFill/>
              </a:ln>
            </p:spPr>
            <p:txBody>
              <a:bodyPr vert="horz" wrap="square" lIns="91440" tIns="45720" rIns="91440" bIns="45720" numCol="1" anchor="t" anchorCtr="0" compatLnSpc="1"/>
              <a:lstStyle/>
              <a:p>
                <a:endParaRPr lang="zh-CN" altLang="en-US"/>
              </a:p>
            </p:txBody>
          </p:sp>
        </p:grpSp>
        <p:sp>
          <p:nvSpPr>
            <p:cNvPr id="117" name="Freeform 1408"/>
            <p:cNvSpPr>
              <a:spLocks noEditPoints="1"/>
            </p:cNvSpPr>
            <p:nvPr/>
          </p:nvSpPr>
          <p:spPr bwMode="auto">
            <a:xfrm>
              <a:off x="7205" y="4932"/>
              <a:ext cx="1164" cy="1199"/>
            </a:xfrm>
            <a:custGeom>
              <a:avLst/>
              <a:gdLst>
                <a:gd name="T0" fmla="*/ 82 w 104"/>
                <a:gd name="T1" fmla="*/ 27 h 108"/>
                <a:gd name="T2" fmla="*/ 67 w 104"/>
                <a:gd name="T3" fmla="*/ 37 h 108"/>
                <a:gd name="T4" fmla="*/ 65 w 104"/>
                <a:gd name="T5" fmla="*/ 38 h 108"/>
                <a:gd name="T6" fmla="*/ 62 w 104"/>
                <a:gd name="T7" fmla="*/ 33 h 108"/>
                <a:gd name="T8" fmla="*/ 51 w 104"/>
                <a:gd name="T9" fmla="*/ 13 h 108"/>
                <a:gd name="T10" fmla="*/ 65 w 104"/>
                <a:gd name="T11" fmla="*/ 2 h 108"/>
                <a:gd name="T12" fmla="*/ 79 w 104"/>
                <a:gd name="T13" fmla="*/ 21 h 108"/>
                <a:gd name="T14" fmla="*/ 83 w 104"/>
                <a:gd name="T15" fmla="*/ 26 h 108"/>
                <a:gd name="T16" fmla="*/ 61 w 104"/>
                <a:gd name="T17" fmla="*/ 0 h 108"/>
                <a:gd name="T18" fmla="*/ 34 w 104"/>
                <a:gd name="T19" fmla="*/ 2 h 108"/>
                <a:gd name="T20" fmla="*/ 20 w 104"/>
                <a:gd name="T21" fmla="*/ 27 h 108"/>
                <a:gd name="T22" fmla="*/ 39 w 104"/>
                <a:gd name="T23" fmla="*/ 31 h 108"/>
                <a:gd name="T24" fmla="*/ 50 w 104"/>
                <a:gd name="T25" fmla="*/ 12 h 108"/>
                <a:gd name="T26" fmla="*/ 50 w 104"/>
                <a:gd name="T27" fmla="*/ 11 h 108"/>
                <a:gd name="T28" fmla="*/ 66 w 104"/>
                <a:gd name="T29" fmla="*/ 108 h 108"/>
                <a:gd name="T30" fmla="*/ 81 w 104"/>
                <a:gd name="T31" fmla="*/ 97 h 108"/>
                <a:gd name="T32" fmla="*/ 88 w 104"/>
                <a:gd name="T33" fmla="*/ 81 h 108"/>
                <a:gd name="T34" fmla="*/ 82 w 104"/>
                <a:gd name="T35" fmla="*/ 76 h 108"/>
                <a:gd name="T36" fmla="*/ 62 w 104"/>
                <a:gd name="T37" fmla="*/ 64 h 108"/>
                <a:gd name="T38" fmla="*/ 57 w 104"/>
                <a:gd name="T39" fmla="*/ 76 h 108"/>
                <a:gd name="T40" fmla="*/ 53 w 104"/>
                <a:gd name="T41" fmla="*/ 87 h 108"/>
                <a:gd name="T42" fmla="*/ 59 w 104"/>
                <a:gd name="T43" fmla="*/ 97 h 108"/>
                <a:gd name="T44" fmla="*/ 90 w 104"/>
                <a:gd name="T45" fmla="*/ 80 h 108"/>
                <a:gd name="T46" fmla="*/ 104 w 104"/>
                <a:gd name="T47" fmla="*/ 69 h 108"/>
                <a:gd name="T48" fmla="*/ 104 w 104"/>
                <a:gd name="T49" fmla="*/ 66 h 108"/>
                <a:gd name="T50" fmla="*/ 73 w 104"/>
                <a:gd name="T51" fmla="*/ 50 h 108"/>
                <a:gd name="T52" fmla="*/ 86 w 104"/>
                <a:gd name="T53" fmla="*/ 72 h 108"/>
                <a:gd name="T54" fmla="*/ 88 w 104"/>
                <a:gd name="T55" fmla="*/ 75 h 108"/>
                <a:gd name="T56" fmla="*/ 90 w 104"/>
                <a:gd name="T57" fmla="*/ 80 h 108"/>
                <a:gd name="T58" fmla="*/ 10 w 104"/>
                <a:gd name="T59" fmla="*/ 48 h 108"/>
                <a:gd name="T60" fmla="*/ 1 w 104"/>
                <a:gd name="T61" fmla="*/ 70 h 108"/>
                <a:gd name="T62" fmla="*/ 17 w 104"/>
                <a:gd name="T63" fmla="*/ 77 h 108"/>
                <a:gd name="T64" fmla="*/ 29 w 104"/>
                <a:gd name="T65" fmla="*/ 57 h 108"/>
                <a:gd name="T66" fmla="*/ 32 w 104"/>
                <a:gd name="T67" fmla="*/ 52 h 108"/>
                <a:gd name="T68" fmla="*/ 31 w 104"/>
                <a:gd name="T69" fmla="*/ 51 h 108"/>
                <a:gd name="T70" fmla="*/ 14 w 104"/>
                <a:gd name="T71" fmla="*/ 43 h 108"/>
                <a:gd name="T72" fmla="*/ 0 w 104"/>
                <a:gd name="T73" fmla="*/ 44 h 108"/>
                <a:gd name="T74" fmla="*/ 2 w 104"/>
                <a:gd name="T75" fmla="*/ 74 h 108"/>
                <a:gd name="T76" fmla="*/ 17 w 104"/>
                <a:gd name="T77" fmla="*/ 97 h 108"/>
                <a:gd name="T78" fmla="*/ 46 w 104"/>
                <a:gd name="T79" fmla="*/ 97 h 108"/>
                <a:gd name="T80" fmla="*/ 39 w 104"/>
                <a:gd name="T81" fmla="*/ 78 h 108"/>
                <a:gd name="T82" fmla="*/ 18 w 104"/>
                <a:gd name="T83" fmla="*/ 79 h 108"/>
                <a:gd name="T84" fmla="*/ 17 w 104"/>
                <a:gd name="T85" fmla="*/ 79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4" h="108">
                  <a:moveTo>
                    <a:pt x="83" y="26"/>
                  </a:moveTo>
                  <a:cubicBezTo>
                    <a:pt x="82" y="27"/>
                    <a:pt x="82" y="27"/>
                    <a:pt x="82" y="27"/>
                  </a:cubicBezTo>
                  <a:cubicBezTo>
                    <a:pt x="78" y="36"/>
                    <a:pt x="78" y="36"/>
                    <a:pt x="78" y="36"/>
                  </a:cubicBezTo>
                  <a:cubicBezTo>
                    <a:pt x="67" y="37"/>
                    <a:pt x="67" y="37"/>
                    <a:pt x="67" y="37"/>
                  </a:cubicBezTo>
                  <a:cubicBezTo>
                    <a:pt x="66" y="38"/>
                    <a:pt x="66" y="38"/>
                    <a:pt x="66" y="38"/>
                  </a:cubicBezTo>
                  <a:cubicBezTo>
                    <a:pt x="65" y="38"/>
                    <a:pt x="65" y="38"/>
                    <a:pt x="65" y="38"/>
                  </a:cubicBezTo>
                  <a:cubicBezTo>
                    <a:pt x="53" y="39"/>
                    <a:pt x="53" y="39"/>
                    <a:pt x="53" y="39"/>
                  </a:cubicBezTo>
                  <a:cubicBezTo>
                    <a:pt x="62" y="33"/>
                    <a:pt x="62" y="33"/>
                    <a:pt x="62" y="33"/>
                  </a:cubicBezTo>
                  <a:cubicBezTo>
                    <a:pt x="59" y="26"/>
                    <a:pt x="55" y="21"/>
                    <a:pt x="53" y="16"/>
                  </a:cubicBezTo>
                  <a:cubicBezTo>
                    <a:pt x="52" y="15"/>
                    <a:pt x="52" y="14"/>
                    <a:pt x="51" y="13"/>
                  </a:cubicBezTo>
                  <a:cubicBezTo>
                    <a:pt x="52" y="11"/>
                    <a:pt x="53" y="10"/>
                    <a:pt x="54" y="9"/>
                  </a:cubicBezTo>
                  <a:cubicBezTo>
                    <a:pt x="57" y="5"/>
                    <a:pt x="61" y="2"/>
                    <a:pt x="65" y="2"/>
                  </a:cubicBezTo>
                  <a:cubicBezTo>
                    <a:pt x="67" y="2"/>
                    <a:pt x="69" y="3"/>
                    <a:pt x="71" y="7"/>
                  </a:cubicBezTo>
                  <a:cubicBezTo>
                    <a:pt x="79" y="21"/>
                    <a:pt x="79" y="21"/>
                    <a:pt x="79" y="21"/>
                  </a:cubicBezTo>
                  <a:cubicBezTo>
                    <a:pt x="89" y="14"/>
                    <a:pt x="89" y="14"/>
                    <a:pt x="89" y="14"/>
                  </a:cubicBezTo>
                  <a:lnTo>
                    <a:pt x="83" y="26"/>
                  </a:lnTo>
                  <a:close/>
                  <a:moveTo>
                    <a:pt x="53" y="7"/>
                  </a:moveTo>
                  <a:cubicBezTo>
                    <a:pt x="55" y="4"/>
                    <a:pt x="58" y="2"/>
                    <a:pt x="61" y="0"/>
                  </a:cubicBezTo>
                  <a:cubicBezTo>
                    <a:pt x="36" y="0"/>
                    <a:pt x="36" y="0"/>
                    <a:pt x="36" y="0"/>
                  </a:cubicBezTo>
                  <a:cubicBezTo>
                    <a:pt x="35" y="1"/>
                    <a:pt x="34" y="2"/>
                    <a:pt x="34" y="2"/>
                  </a:cubicBezTo>
                  <a:cubicBezTo>
                    <a:pt x="34" y="2"/>
                    <a:pt x="34" y="2"/>
                    <a:pt x="34" y="2"/>
                  </a:cubicBezTo>
                  <a:cubicBezTo>
                    <a:pt x="20" y="27"/>
                    <a:pt x="20" y="27"/>
                    <a:pt x="20" y="27"/>
                  </a:cubicBezTo>
                  <a:cubicBezTo>
                    <a:pt x="35" y="37"/>
                    <a:pt x="35" y="37"/>
                    <a:pt x="35" y="37"/>
                  </a:cubicBezTo>
                  <a:cubicBezTo>
                    <a:pt x="36" y="35"/>
                    <a:pt x="38" y="33"/>
                    <a:pt x="39" y="31"/>
                  </a:cubicBezTo>
                  <a:cubicBezTo>
                    <a:pt x="48" y="15"/>
                    <a:pt x="48" y="15"/>
                    <a:pt x="48" y="15"/>
                  </a:cubicBezTo>
                  <a:cubicBezTo>
                    <a:pt x="48" y="15"/>
                    <a:pt x="49" y="13"/>
                    <a:pt x="50" y="12"/>
                  </a:cubicBezTo>
                  <a:cubicBezTo>
                    <a:pt x="50" y="12"/>
                    <a:pt x="50" y="12"/>
                    <a:pt x="50" y="12"/>
                  </a:cubicBezTo>
                  <a:cubicBezTo>
                    <a:pt x="50" y="11"/>
                    <a:pt x="50" y="11"/>
                    <a:pt x="50" y="11"/>
                  </a:cubicBezTo>
                  <a:cubicBezTo>
                    <a:pt x="51" y="10"/>
                    <a:pt x="52" y="9"/>
                    <a:pt x="53" y="7"/>
                  </a:cubicBezTo>
                  <a:close/>
                  <a:moveTo>
                    <a:pt x="66" y="108"/>
                  </a:moveTo>
                  <a:cubicBezTo>
                    <a:pt x="65" y="97"/>
                    <a:pt x="65" y="97"/>
                    <a:pt x="65" y="97"/>
                  </a:cubicBezTo>
                  <a:cubicBezTo>
                    <a:pt x="81" y="97"/>
                    <a:pt x="81" y="97"/>
                    <a:pt x="81" y="97"/>
                  </a:cubicBezTo>
                  <a:cubicBezTo>
                    <a:pt x="85" y="96"/>
                    <a:pt x="87" y="95"/>
                    <a:pt x="89" y="93"/>
                  </a:cubicBezTo>
                  <a:cubicBezTo>
                    <a:pt x="91" y="90"/>
                    <a:pt x="90" y="85"/>
                    <a:pt x="88" y="81"/>
                  </a:cubicBezTo>
                  <a:cubicBezTo>
                    <a:pt x="88" y="79"/>
                    <a:pt x="87" y="77"/>
                    <a:pt x="86" y="76"/>
                  </a:cubicBezTo>
                  <a:cubicBezTo>
                    <a:pt x="85" y="76"/>
                    <a:pt x="84" y="76"/>
                    <a:pt x="82" y="76"/>
                  </a:cubicBezTo>
                  <a:cubicBezTo>
                    <a:pt x="77" y="76"/>
                    <a:pt x="71" y="76"/>
                    <a:pt x="63" y="75"/>
                  </a:cubicBezTo>
                  <a:cubicBezTo>
                    <a:pt x="62" y="64"/>
                    <a:pt x="62" y="64"/>
                    <a:pt x="62" y="64"/>
                  </a:cubicBezTo>
                  <a:cubicBezTo>
                    <a:pt x="58" y="75"/>
                    <a:pt x="58" y="75"/>
                    <a:pt x="58" y="75"/>
                  </a:cubicBezTo>
                  <a:cubicBezTo>
                    <a:pt x="57" y="76"/>
                    <a:pt x="57" y="76"/>
                    <a:pt x="57" y="76"/>
                  </a:cubicBezTo>
                  <a:cubicBezTo>
                    <a:pt x="57" y="77"/>
                    <a:pt x="57" y="77"/>
                    <a:pt x="57" y="77"/>
                  </a:cubicBezTo>
                  <a:cubicBezTo>
                    <a:pt x="53" y="87"/>
                    <a:pt x="53" y="87"/>
                    <a:pt x="53" y="87"/>
                  </a:cubicBezTo>
                  <a:cubicBezTo>
                    <a:pt x="58" y="96"/>
                    <a:pt x="58" y="96"/>
                    <a:pt x="58" y="96"/>
                  </a:cubicBezTo>
                  <a:cubicBezTo>
                    <a:pt x="59" y="97"/>
                    <a:pt x="59" y="97"/>
                    <a:pt x="59" y="97"/>
                  </a:cubicBezTo>
                  <a:lnTo>
                    <a:pt x="66" y="108"/>
                  </a:lnTo>
                  <a:close/>
                  <a:moveTo>
                    <a:pt x="90" y="80"/>
                  </a:moveTo>
                  <a:cubicBezTo>
                    <a:pt x="91" y="83"/>
                    <a:pt x="92" y="87"/>
                    <a:pt x="92" y="91"/>
                  </a:cubicBezTo>
                  <a:cubicBezTo>
                    <a:pt x="104" y="69"/>
                    <a:pt x="104" y="69"/>
                    <a:pt x="104" y="69"/>
                  </a:cubicBezTo>
                  <a:cubicBezTo>
                    <a:pt x="104" y="67"/>
                    <a:pt x="104" y="67"/>
                    <a:pt x="104" y="66"/>
                  </a:cubicBezTo>
                  <a:cubicBezTo>
                    <a:pt x="104" y="66"/>
                    <a:pt x="104" y="66"/>
                    <a:pt x="104" y="66"/>
                  </a:cubicBezTo>
                  <a:cubicBezTo>
                    <a:pt x="90" y="42"/>
                    <a:pt x="90" y="42"/>
                    <a:pt x="90" y="42"/>
                  </a:cubicBezTo>
                  <a:cubicBezTo>
                    <a:pt x="73" y="50"/>
                    <a:pt x="73" y="50"/>
                    <a:pt x="73" y="50"/>
                  </a:cubicBezTo>
                  <a:cubicBezTo>
                    <a:pt x="74" y="52"/>
                    <a:pt x="76" y="54"/>
                    <a:pt x="77" y="56"/>
                  </a:cubicBezTo>
                  <a:cubicBezTo>
                    <a:pt x="86" y="72"/>
                    <a:pt x="86" y="72"/>
                    <a:pt x="86" y="72"/>
                  </a:cubicBezTo>
                  <a:cubicBezTo>
                    <a:pt x="86" y="72"/>
                    <a:pt x="87" y="73"/>
                    <a:pt x="88" y="75"/>
                  </a:cubicBezTo>
                  <a:cubicBezTo>
                    <a:pt x="88" y="75"/>
                    <a:pt x="88" y="75"/>
                    <a:pt x="88" y="75"/>
                  </a:cubicBezTo>
                  <a:cubicBezTo>
                    <a:pt x="88" y="76"/>
                    <a:pt x="88" y="76"/>
                    <a:pt x="88" y="76"/>
                  </a:cubicBezTo>
                  <a:cubicBezTo>
                    <a:pt x="89" y="77"/>
                    <a:pt x="89" y="78"/>
                    <a:pt x="90" y="80"/>
                  </a:cubicBezTo>
                  <a:close/>
                  <a:moveTo>
                    <a:pt x="0" y="44"/>
                  </a:moveTo>
                  <a:cubicBezTo>
                    <a:pt x="10" y="48"/>
                    <a:pt x="10" y="48"/>
                    <a:pt x="10" y="48"/>
                  </a:cubicBezTo>
                  <a:cubicBezTo>
                    <a:pt x="2" y="62"/>
                    <a:pt x="2" y="62"/>
                    <a:pt x="2" y="62"/>
                  </a:cubicBezTo>
                  <a:cubicBezTo>
                    <a:pt x="0" y="66"/>
                    <a:pt x="0" y="68"/>
                    <a:pt x="1" y="70"/>
                  </a:cubicBezTo>
                  <a:cubicBezTo>
                    <a:pt x="3" y="74"/>
                    <a:pt x="8" y="75"/>
                    <a:pt x="12" y="76"/>
                  </a:cubicBezTo>
                  <a:cubicBezTo>
                    <a:pt x="14" y="76"/>
                    <a:pt x="16" y="77"/>
                    <a:pt x="17" y="77"/>
                  </a:cubicBezTo>
                  <a:cubicBezTo>
                    <a:pt x="18" y="76"/>
                    <a:pt x="19" y="75"/>
                    <a:pt x="20" y="73"/>
                  </a:cubicBezTo>
                  <a:cubicBezTo>
                    <a:pt x="22" y="69"/>
                    <a:pt x="26" y="63"/>
                    <a:pt x="29" y="57"/>
                  </a:cubicBezTo>
                  <a:cubicBezTo>
                    <a:pt x="39" y="62"/>
                    <a:pt x="39" y="62"/>
                    <a:pt x="39" y="62"/>
                  </a:cubicBezTo>
                  <a:cubicBezTo>
                    <a:pt x="32" y="52"/>
                    <a:pt x="32" y="52"/>
                    <a:pt x="32" y="52"/>
                  </a:cubicBezTo>
                  <a:cubicBezTo>
                    <a:pt x="32" y="52"/>
                    <a:pt x="32" y="52"/>
                    <a:pt x="32" y="52"/>
                  </a:cubicBezTo>
                  <a:cubicBezTo>
                    <a:pt x="31" y="51"/>
                    <a:pt x="31" y="51"/>
                    <a:pt x="31" y="51"/>
                  </a:cubicBezTo>
                  <a:cubicBezTo>
                    <a:pt x="25" y="42"/>
                    <a:pt x="25" y="42"/>
                    <a:pt x="25" y="42"/>
                  </a:cubicBezTo>
                  <a:cubicBezTo>
                    <a:pt x="14" y="43"/>
                    <a:pt x="14" y="43"/>
                    <a:pt x="14" y="43"/>
                  </a:cubicBezTo>
                  <a:cubicBezTo>
                    <a:pt x="13" y="43"/>
                    <a:pt x="13" y="43"/>
                    <a:pt x="13" y="43"/>
                  </a:cubicBezTo>
                  <a:lnTo>
                    <a:pt x="0" y="44"/>
                  </a:lnTo>
                  <a:close/>
                  <a:moveTo>
                    <a:pt x="12" y="78"/>
                  </a:moveTo>
                  <a:cubicBezTo>
                    <a:pt x="8" y="78"/>
                    <a:pt x="5" y="77"/>
                    <a:pt x="2" y="74"/>
                  </a:cubicBezTo>
                  <a:cubicBezTo>
                    <a:pt x="15" y="96"/>
                    <a:pt x="15" y="96"/>
                    <a:pt x="15" y="96"/>
                  </a:cubicBezTo>
                  <a:cubicBezTo>
                    <a:pt x="16" y="97"/>
                    <a:pt x="17" y="97"/>
                    <a:pt x="17" y="97"/>
                  </a:cubicBezTo>
                  <a:cubicBezTo>
                    <a:pt x="17" y="97"/>
                    <a:pt x="17" y="97"/>
                    <a:pt x="17" y="97"/>
                  </a:cubicBezTo>
                  <a:cubicBezTo>
                    <a:pt x="46" y="97"/>
                    <a:pt x="46" y="97"/>
                    <a:pt x="46" y="97"/>
                  </a:cubicBezTo>
                  <a:cubicBezTo>
                    <a:pt x="46" y="78"/>
                    <a:pt x="46" y="78"/>
                    <a:pt x="46" y="78"/>
                  </a:cubicBezTo>
                  <a:cubicBezTo>
                    <a:pt x="44" y="79"/>
                    <a:pt x="42" y="78"/>
                    <a:pt x="39" y="78"/>
                  </a:cubicBezTo>
                  <a:cubicBezTo>
                    <a:pt x="21" y="78"/>
                    <a:pt x="21" y="78"/>
                    <a:pt x="21" y="78"/>
                  </a:cubicBezTo>
                  <a:cubicBezTo>
                    <a:pt x="21" y="79"/>
                    <a:pt x="19" y="79"/>
                    <a:pt x="18" y="79"/>
                  </a:cubicBezTo>
                  <a:cubicBezTo>
                    <a:pt x="18" y="79"/>
                    <a:pt x="18" y="79"/>
                    <a:pt x="18" y="79"/>
                  </a:cubicBezTo>
                  <a:cubicBezTo>
                    <a:pt x="17" y="79"/>
                    <a:pt x="17" y="79"/>
                    <a:pt x="17" y="79"/>
                  </a:cubicBezTo>
                  <a:cubicBezTo>
                    <a:pt x="16" y="79"/>
                    <a:pt x="14" y="78"/>
                    <a:pt x="12" y="78"/>
                  </a:cubicBezTo>
                  <a:close/>
                </a:path>
              </a:pathLst>
            </a:custGeom>
            <a:solidFill>
              <a:srgbClr val="FFFFFF"/>
            </a:solidFill>
            <a:ln>
              <a:noFill/>
            </a:ln>
          </p:spPr>
          <p:txBody>
            <a:bodyPr vert="horz" wrap="square" lIns="91440" tIns="45720" rIns="91440" bIns="45720" numCol="1" anchor="t" anchorCtr="0" compatLnSpc="1"/>
            <a:lstStyle/>
            <a:p>
              <a:endParaRPr lang="zh-CN" altLang="en-US"/>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alphaModFix amt="56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sp>
        <p:nvSpPr>
          <p:cNvPr id="50" name="文本框 49"/>
          <p:cNvSpPr txBox="1"/>
          <p:nvPr/>
        </p:nvSpPr>
        <p:spPr>
          <a:xfrm>
            <a:off x="398832" y="316010"/>
            <a:ext cx="1860497" cy="384810"/>
          </a:xfrm>
          <a:prstGeom prst="rect">
            <a:avLst/>
          </a:prstGeom>
          <a:noFill/>
        </p:spPr>
        <p:txBody>
          <a:bodyPr wrap="square" rtlCol="0">
            <a:spAutoFit/>
          </a:bodyPr>
          <a:lstStyle/>
          <a:p>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区块链的优势</a:t>
            </a:r>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cxnSp>
        <p:nvCxnSpPr>
          <p:cNvPr id="53" name="直线连接符 52"/>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grpSp>
        <p:nvGrpSpPr>
          <p:cNvPr id="23" name="组合 22"/>
          <p:cNvGrpSpPr/>
          <p:nvPr/>
        </p:nvGrpSpPr>
        <p:grpSpPr>
          <a:xfrm>
            <a:off x="2129790" y="1256030"/>
            <a:ext cx="4582795" cy="4396105"/>
            <a:chOff x="1999" y="1978"/>
            <a:chExt cx="7217" cy="6923"/>
          </a:xfrm>
        </p:grpSpPr>
        <p:grpSp>
          <p:nvGrpSpPr>
            <p:cNvPr id="25" name="组合 24"/>
            <p:cNvGrpSpPr/>
            <p:nvPr/>
          </p:nvGrpSpPr>
          <p:grpSpPr>
            <a:xfrm>
              <a:off x="3294" y="1978"/>
              <a:ext cx="4163" cy="907"/>
              <a:chOff x="1197075" y="1844824"/>
              <a:chExt cx="2643486" cy="576064"/>
            </a:xfrm>
          </p:grpSpPr>
          <p:sp>
            <p:nvSpPr>
              <p:cNvPr id="26" name="矩形 25"/>
              <p:cNvSpPr/>
              <p:nvPr/>
            </p:nvSpPr>
            <p:spPr>
              <a:xfrm>
                <a:off x="1197075" y="1844824"/>
                <a:ext cx="2304256" cy="576064"/>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2000" dirty="0" smtClean="0">
                    <a:latin typeface="微软雅黑" panose="020B0503020204020204" charset="-122"/>
                    <a:ea typeface="微软雅黑" panose="020B0503020204020204" charset="-122"/>
                  </a:rPr>
                  <a:t>优势</a:t>
                </a:r>
                <a:endParaRPr lang="zh-CN" altLang="en-US" sz="2000" dirty="0">
                  <a:latin typeface="微软雅黑" panose="020B0503020204020204" charset="-122"/>
                  <a:ea typeface="微软雅黑" panose="020B0503020204020204" charset="-122"/>
                </a:endParaRPr>
              </a:p>
            </p:txBody>
          </p:sp>
          <p:sp>
            <p:nvSpPr>
              <p:cNvPr id="29" name="矩形 28"/>
              <p:cNvSpPr/>
              <p:nvPr/>
            </p:nvSpPr>
            <p:spPr>
              <a:xfrm>
                <a:off x="3568063" y="1844824"/>
                <a:ext cx="272498" cy="5760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矩形 32"/>
            <p:cNvSpPr/>
            <p:nvPr/>
          </p:nvSpPr>
          <p:spPr>
            <a:xfrm>
              <a:off x="1999" y="3472"/>
              <a:ext cx="7217" cy="5429"/>
            </a:xfrm>
            <a:prstGeom prst="rect">
              <a:avLst/>
            </a:prstGeom>
          </p:spPr>
          <p:txBody>
            <a:bodyPr wrap="square">
              <a:spAutoFit/>
            </a:bodyPr>
            <a:lstStyle/>
            <a:p>
              <a:pPr marL="285750" indent="-285750">
                <a:lnSpc>
                  <a:spcPct val="150000"/>
                </a:lnSpc>
                <a:spcBef>
                  <a:spcPts val="2000"/>
                </a:spcBef>
                <a:buClr>
                  <a:schemeClr val="accent5">
                    <a:lumMod val="50000"/>
                  </a:schemeClr>
                </a:buClr>
                <a:buFont typeface="Wingdings" panose="05000000000000000000" pitchFamily="2" charset="2"/>
                <a:buChar char="p"/>
                <a:defRPr/>
              </a:pPr>
              <a:r>
                <a:rPr lang="zh-CN" altLang="en-US" sz="1600" dirty="0" smtClean="0">
                  <a:solidFill>
                    <a:schemeClr val="tx1">
                      <a:lumMod val="65000"/>
                      <a:lumOff val="35000"/>
                    </a:schemeClr>
                  </a:solidFill>
                  <a:latin typeface="微软雅黑" panose="020B0503020204020204" charset="-122"/>
                  <a:ea typeface="微软雅黑" panose="020B0503020204020204" charset="-122"/>
                </a:rPr>
                <a:t>不可</a:t>
              </a:r>
              <a:r>
                <a:rPr lang="zh-CN" altLang="en-US" sz="1600" dirty="0">
                  <a:solidFill>
                    <a:schemeClr val="tx1">
                      <a:lumMod val="65000"/>
                      <a:lumOff val="35000"/>
                    </a:schemeClr>
                  </a:solidFill>
                  <a:latin typeface="微软雅黑" panose="020B0503020204020204" charset="-122"/>
                  <a:ea typeface="微软雅黑" panose="020B0503020204020204" charset="-122"/>
                </a:rPr>
                <a:t>篡改的时间戳：可解决数据追踪与信息防伪问题</a:t>
              </a:r>
            </a:p>
            <a:p>
              <a:pPr marL="285750" indent="-285750">
                <a:lnSpc>
                  <a:spcPct val="150000"/>
                </a:lnSpc>
                <a:spcBef>
                  <a:spcPts val="2000"/>
                </a:spcBef>
                <a:buClr>
                  <a:schemeClr val="accent5">
                    <a:lumMod val="50000"/>
                  </a:schemeClr>
                </a:buClr>
                <a:buFont typeface="Wingdings" panose="05000000000000000000" pitchFamily="2" charset="2"/>
                <a:buChar char="p"/>
                <a:defRPr/>
              </a:pPr>
              <a:r>
                <a:rPr lang="zh-CN" altLang="en-US" sz="1600" dirty="0" smtClean="0">
                  <a:solidFill>
                    <a:schemeClr val="tx1">
                      <a:lumMod val="65000"/>
                      <a:lumOff val="35000"/>
                    </a:schemeClr>
                  </a:solidFill>
                  <a:latin typeface="微软雅黑" panose="020B0503020204020204" charset="-122"/>
                  <a:ea typeface="微软雅黑" panose="020B0503020204020204" charset="-122"/>
                </a:rPr>
                <a:t>去</a:t>
              </a:r>
              <a:r>
                <a:rPr lang="zh-CN" altLang="en-US" sz="1600" dirty="0">
                  <a:solidFill>
                    <a:schemeClr val="tx1">
                      <a:lumMod val="65000"/>
                      <a:lumOff val="35000"/>
                    </a:schemeClr>
                  </a:solidFill>
                  <a:latin typeface="微软雅黑" panose="020B0503020204020204" charset="-122"/>
                  <a:ea typeface="微软雅黑" panose="020B0503020204020204" charset="-122"/>
                </a:rPr>
                <a:t>中心化的分布式结构：现实中可节省大量的中介成本</a:t>
              </a:r>
            </a:p>
            <a:p>
              <a:pPr marL="285750" indent="-285750">
                <a:lnSpc>
                  <a:spcPct val="150000"/>
                </a:lnSpc>
                <a:spcBef>
                  <a:spcPts val="2000"/>
                </a:spcBef>
                <a:buClr>
                  <a:schemeClr val="accent5">
                    <a:lumMod val="50000"/>
                  </a:schemeClr>
                </a:buClr>
                <a:buFont typeface="Wingdings" panose="05000000000000000000" pitchFamily="2" charset="2"/>
                <a:buChar char="p"/>
                <a:defRPr/>
              </a:pPr>
              <a:r>
                <a:rPr lang="zh-CN" altLang="en-US" sz="1600" dirty="0">
                  <a:solidFill>
                    <a:schemeClr val="tx1">
                      <a:lumMod val="65000"/>
                      <a:lumOff val="35000"/>
                    </a:schemeClr>
                  </a:solidFill>
                  <a:latin typeface="微软雅黑" panose="020B0503020204020204" charset="-122"/>
                  <a:ea typeface="微软雅黑" panose="020B0503020204020204" charset="-122"/>
                </a:rPr>
                <a:t>安全的信任机制：可解决现今物联网技术的核心缺陷</a:t>
              </a:r>
            </a:p>
            <a:p>
              <a:pPr marL="285750" indent="-285750">
                <a:lnSpc>
                  <a:spcPct val="150000"/>
                </a:lnSpc>
                <a:spcBef>
                  <a:spcPts val="2000"/>
                </a:spcBef>
                <a:buClr>
                  <a:schemeClr val="accent5">
                    <a:lumMod val="50000"/>
                  </a:schemeClr>
                </a:buClr>
                <a:buFont typeface="Wingdings" panose="05000000000000000000" pitchFamily="2" charset="2"/>
                <a:buChar char="p"/>
                <a:defRPr/>
              </a:pPr>
              <a:r>
                <a:rPr lang="zh-CN" altLang="en-US" sz="1600" dirty="0">
                  <a:solidFill>
                    <a:schemeClr val="tx1">
                      <a:lumMod val="65000"/>
                      <a:lumOff val="35000"/>
                    </a:schemeClr>
                  </a:solidFill>
                  <a:latin typeface="微软雅黑" panose="020B0503020204020204" charset="-122"/>
                  <a:ea typeface="微软雅黑" panose="020B0503020204020204" charset="-122"/>
                </a:rPr>
                <a:t>灵活的可编程特性：可帮助规范现有市场</a:t>
              </a:r>
              <a:r>
                <a:rPr lang="zh-CN" altLang="en-US" sz="1600" dirty="0" smtClean="0">
                  <a:solidFill>
                    <a:schemeClr val="tx1">
                      <a:lumMod val="65000"/>
                      <a:lumOff val="35000"/>
                    </a:schemeClr>
                  </a:solidFill>
                  <a:latin typeface="微软雅黑" panose="020B0503020204020204" charset="-122"/>
                  <a:ea typeface="微软雅黑" panose="020B0503020204020204" charset="-122"/>
                </a:rPr>
                <a:t>秩序</a:t>
              </a:r>
              <a:endParaRPr lang="zh-CN" altLang="en-US" sz="1600" dirty="0">
                <a:solidFill>
                  <a:schemeClr val="tx1">
                    <a:lumMod val="65000"/>
                    <a:lumOff val="35000"/>
                  </a:schemeClr>
                </a:solidFill>
                <a:latin typeface="微软雅黑" panose="020B0503020204020204" charset="-122"/>
                <a:ea typeface="微软雅黑" panose="020B0503020204020204" charset="-122"/>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alphaModFix amt="56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sp>
        <p:nvSpPr>
          <p:cNvPr id="50" name="文本框 49"/>
          <p:cNvSpPr txBox="1"/>
          <p:nvPr/>
        </p:nvSpPr>
        <p:spPr>
          <a:xfrm>
            <a:off x="398780" y="316230"/>
            <a:ext cx="3061335" cy="384810"/>
          </a:xfrm>
          <a:prstGeom prst="rect">
            <a:avLst/>
          </a:prstGeom>
          <a:noFill/>
        </p:spPr>
        <p:txBody>
          <a:bodyPr wrap="square" rtlCol="0">
            <a:spAutoFit/>
          </a:bodyPr>
          <a:lstStyle/>
          <a:p>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区块链在业务场景中的优势</a:t>
            </a:r>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cxnSp>
        <p:nvCxnSpPr>
          <p:cNvPr id="53" name="直线连接符 52"/>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sp>
        <p:nvSpPr>
          <p:cNvPr id="22" name="灯片编号占位符 2"/>
          <p:cNvSpPr txBox="1">
            <a:spLocks noGrp="1"/>
          </p:cNvSpPr>
          <p:nvPr>
            <p:ph type="sldNum" sz="quarter" idx="4"/>
          </p:nvPr>
        </p:nvSpPr>
        <p:spPr>
          <a:xfrm>
            <a:off x="182563" y="6537325"/>
            <a:ext cx="366712" cy="184150"/>
          </a:xfrm>
        </p:spPr>
        <p:txBody>
          <a:bodyPr lIns="92075" tIns="46038" rIns="92075" bIns="46038"/>
          <a:lstStyle/>
          <a:p>
            <a:pPr marL="0" indent="0" defTabSz="914400" eaLnBrk="1" hangingPunct="1">
              <a:spcBef>
                <a:spcPct val="0"/>
              </a:spcBef>
              <a:buClr>
                <a:srgbClr val="000000"/>
              </a:buClr>
              <a:buFont typeface="Arial" panose="020B0604020202020204" pitchFamily="34" charset="0"/>
              <a:buNone/>
            </a:pPr>
            <a:fld id="{9A0DB2DC-4C9A-4742-B13C-FB6460FD3503}" type="slidenum">
              <a:rPr lang="zh-CN" altLang="en-US" sz="800" dirty="0">
                <a:ea typeface="宋体" panose="02010600030101010101" pitchFamily="2" charset="-122"/>
              </a:rPr>
              <a:t>21</a:t>
            </a:fld>
            <a:endParaRPr lang="zh-CN" altLang="en-US" sz="800" dirty="0">
              <a:ea typeface="宋体" panose="02010600030101010101" pitchFamily="2" charset="-122"/>
            </a:endParaRPr>
          </a:p>
        </p:txBody>
      </p:sp>
      <p:sp>
        <p:nvSpPr>
          <p:cNvPr id="27" name="Content Placeholder 2"/>
          <p:cNvSpPr>
            <a:spLocks noGrp="1"/>
          </p:cNvSpPr>
          <p:nvPr>
            <p:ph sz="half" idx="1"/>
          </p:nvPr>
        </p:nvSpPr>
        <p:spPr>
          <a:xfrm>
            <a:off x="762000" y="1505585"/>
            <a:ext cx="3259138" cy="4525963"/>
          </a:xfrm>
        </p:spPr>
        <p:txBody>
          <a:bodyPr vert="horz" wrap="square" lIns="91440" tIns="45720" rIns="91440" bIns="45720" anchor="t"/>
          <a:lstStyle>
            <a:lvl1pPr lvl="0">
              <a:defRPr sz="1400"/>
            </a:lvl1pPr>
            <a:lvl2pPr lvl="1">
              <a:defRPr sz="1400"/>
            </a:lvl2pPr>
            <a:lvl3pPr lvl="2">
              <a:defRPr sz="1400"/>
            </a:lvl3pPr>
            <a:lvl4pPr lvl="3">
              <a:defRPr sz="1400"/>
            </a:lvl4pPr>
            <a:lvl5pPr lvl="4">
              <a:defRPr sz="1400"/>
            </a:lvl5pPr>
          </a:lstStyle>
          <a:p>
            <a:pPr marL="0" lvl="0" indent="0" eaLnBrk="1" hangingPunct="1">
              <a:buNone/>
            </a:pPr>
            <a:r>
              <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减少成本及复杂度</a:t>
            </a:r>
          </a:p>
          <a:p>
            <a:pPr marL="0" lvl="0" indent="0" eaLnBrk="1" hangingPunct="1"/>
            <a:endParaRPr lang="zh-CN" altLang="en-US" sz="1600" dirty="0">
              <a:latin typeface="微软雅黑" panose="020B0503020204020204" charset="-122"/>
              <a:ea typeface="微软雅黑" panose="020B0503020204020204" charset="-122"/>
              <a:sym typeface="微软雅黑" panose="020B0503020204020204" charset="-122"/>
            </a:endParaRPr>
          </a:p>
          <a:p>
            <a:pPr marL="0" lvl="0" indent="0" eaLnBrk="1" hangingPunct="1">
              <a:buNone/>
            </a:pPr>
            <a:endParaRPr lang="zh-CN" altLang="en-US" sz="1600" dirty="0">
              <a:latin typeface="微软雅黑" panose="020B0503020204020204" charset="-122"/>
              <a:ea typeface="微软雅黑" panose="020B0503020204020204" charset="-122"/>
              <a:sym typeface="微软雅黑" panose="020B0503020204020204" charset="-122"/>
            </a:endParaRPr>
          </a:p>
          <a:p>
            <a:pPr marL="230505" lvl="1" indent="0" eaLnBrk="1" hangingPunct="1">
              <a:buNone/>
            </a:pPr>
            <a:endParaRPr lang="zh-CN" altLang="en-US" sz="100" dirty="0">
              <a:latin typeface="微软雅黑" panose="020B0503020204020204" charset="-122"/>
              <a:ea typeface="微软雅黑" panose="020B0503020204020204" charset="-122"/>
              <a:sym typeface="微软雅黑" panose="020B0503020204020204" charset="-122"/>
            </a:endParaRPr>
          </a:p>
          <a:p>
            <a:pPr marL="0" lvl="0" indent="0" eaLnBrk="1" hangingPunct="1"/>
            <a:endParaRPr lang="zh-CN" altLang="en-US" sz="1600" dirty="0">
              <a:latin typeface="微软雅黑" panose="020B0503020204020204" charset="-122"/>
              <a:ea typeface="微软雅黑" panose="020B0503020204020204" charset="-122"/>
              <a:sym typeface="微软雅黑" panose="020B0503020204020204" charset="-122"/>
            </a:endParaRPr>
          </a:p>
          <a:p>
            <a:pPr marL="0" lvl="0" indent="0" eaLnBrk="1" hangingPunct="1">
              <a:buNone/>
            </a:pPr>
            <a:endParaRPr lang="zh-CN" altLang="en-US" sz="1600" dirty="0">
              <a:latin typeface="微软雅黑" panose="020B0503020204020204" charset="-122"/>
              <a:ea typeface="微软雅黑" panose="020B0503020204020204" charset="-122"/>
              <a:sym typeface="微软雅黑" panose="020B0503020204020204" charset="-122"/>
            </a:endParaRPr>
          </a:p>
          <a:p>
            <a:pPr marL="0" lvl="0" indent="0" eaLnBrk="1" hangingPunct="1">
              <a:buNone/>
            </a:pPr>
            <a:endParaRPr lang="zh-CN" altLang="en-US" sz="1600" dirty="0">
              <a:latin typeface="微软雅黑" panose="020B0503020204020204" charset="-122"/>
              <a:ea typeface="微软雅黑" panose="020B0503020204020204" charset="-122"/>
              <a:sym typeface="微软雅黑" panose="020B0503020204020204" charset="-122"/>
            </a:endParaRPr>
          </a:p>
          <a:p>
            <a:pPr marL="0" lvl="0" indent="0" eaLnBrk="1" hangingPunct="1">
              <a:buNone/>
            </a:pPr>
            <a:endParaRPr lang="zh-CN" altLang="en-US" sz="1600" dirty="0">
              <a:latin typeface="微软雅黑" panose="020B0503020204020204" charset="-122"/>
              <a:ea typeface="微软雅黑" panose="020B0503020204020204" charset="-122"/>
              <a:sym typeface="微软雅黑" panose="020B0503020204020204" charset="-122"/>
            </a:endParaRPr>
          </a:p>
          <a:p>
            <a:pPr marL="0" lvl="0" indent="0" eaLnBrk="1" hangingPunct="1">
              <a:buNone/>
            </a:pPr>
            <a:endParaRPr lang="zh-CN" altLang="en-US" sz="1600" dirty="0">
              <a:latin typeface="微软雅黑" panose="020B0503020204020204" charset="-122"/>
              <a:ea typeface="微软雅黑" panose="020B0503020204020204" charset="-122"/>
              <a:sym typeface="微软雅黑" panose="020B0503020204020204" charset="-122"/>
            </a:endParaRPr>
          </a:p>
          <a:p>
            <a:pPr marL="0" lvl="0" indent="0" eaLnBrk="1" hangingPunct="1">
              <a:buNone/>
            </a:pPr>
            <a:r>
              <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提高可发现性</a:t>
            </a:r>
          </a:p>
        </p:txBody>
      </p:sp>
      <p:pic>
        <p:nvPicPr>
          <p:cNvPr id="28" name="Picture 5"/>
          <p:cNvPicPr>
            <a:picLocks noChangeAspect="1"/>
          </p:cNvPicPr>
          <p:nvPr/>
        </p:nvPicPr>
        <p:blipFill>
          <a:blip r:embed="rId4"/>
          <a:stretch>
            <a:fillRect/>
          </a:stretch>
        </p:blipFill>
        <p:spPr>
          <a:xfrm>
            <a:off x="1392555" y="1890078"/>
            <a:ext cx="1998663" cy="1497012"/>
          </a:xfrm>
          <a:prstGeom prst="rect">
            <a:avLst/>
          </a:prstGeom>
          <a:noFill/>
          <a:ln w="9525">
            <a:noFill/>
          </a:ln>
        </p:spPr>
      </p:pic>
      <p:pic>
        <p:nvPicPr>
          <p:cNvPr id="30" name="Picture 7"/>
          <p:cNvPicPr>
            <a:picLocks noChangeAspect="1"/>
          </p:cNvPicPr>
          <p:nvPr/>
        </p:nvPicPr>
        <p:blipFill>
          <a:blip r:embed="rId5"/>
          <a:stretch>
            <a:fillRect/>
          </a:stretch>
        </p:blipFill>
        <p:spPr>
          <a:xfrm>
            <a:off x="1484630" y="4266883"/>
            <a:ext cx="1906588" cy="1692275"/>
          </a:xfrm>
          <a:prstGeom prst="rect">
            <a:avLst/>
          </a:prstGeom>
          <a:noFill/>
          <a:ln w="9525">
            <a:noFill/>
          </a:ln>
        </p:spPr>
      </p:pic>
      <p:pic>
        <p:nvPicPr>
          <p:cNvPr id="31" name="Picture 11"/>
          <p:cNvPicPr>
            <a:picLocks noChangeAspect="1"/>
          </p:cNvPicPr>
          <p:nvPr/>
        </p:nvPicPr>
        <p:blipFill>
          <a:blip r:embed="rId6"/>
          <a:stretch>
            <a:fillRect/>
          </a:stretch>
        </p:blipFill>
        <p:spPr>
          <a:xfrm>
            <a:off x="5586413" y="1941513"/>
            <a:ext cx="2274887" cy="1692275"/>
          </a:xfrm>
          <a:prstGeom prst="rect">
            <a:avLst/>
          </a:prstGeom>
          <a:noFill/>
          <a:ln w="9525">
            <a:noFill/>
          </a:ln>
        </p:spPr>
      </p:pic>
      <p:sp>
        <p:nvSpPr>
          <p:cNvPr id="32" name="Content Placeholder 2"/>
          <p:cNvSpPr>
            <a:spLocks noGrp="1"/>
          </p:cNvSpPr>
          <p:nvPr/>
        </p:nvSpPr>
        <p:spPr>
          <a:xfrm>
            <a:off x="5304790" y="1505268"/>
            <a:ext cx="3259138" cy="4710112"/>
          </a:xfrm>
          <a:prstGeom prst="rect">
            <a:avLst/>
          </a:prstGeom>
          <a:noFill/>
          <a:ln w="9525">
            <a:noFill/>
          </a:ln>
        </p:spPr>
        <p:txBody>
          <a:bodyPr vert="horz" wrap="square" lIns="91440" tIns="45720" rIns="91440" bIns="45720" anchor="t"/>
          <a:lstStyle>
            <a:lvl1pPr lvl="0">
              <a:defRPr sz="1400"/>
            </a:lvl1pPr>
            <a:lvl2pPr lvl="1">
              <a:defRPr sz="1400"/>
            </a:lvl2pPr>
            <a:lvl3pPr lvl="2">
              <a:defRPr sz="1400"/>
            </a:lvl3pPr>
            <a:lvl4pPr lvl="3">
              <a:defRPr sz="1400"/>
            </a:lvl4pPr>
            <a:lvl5pPr lvl="4">
              <a:defRPr sz="1400"/>
            </a:lvl5pPr>
          </a:lstStyle>
          <a:p>
            <a:pPr marL="0" lvl="0" indent="0" eaLnBrk="1" hangingPunct="1">
              <a:buNone/>
            </a:pPr>
            <a:r>
              <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可信的记录保存</a:t>
            </a:r>
          </a:p>
          <a:p>
            <a:pPr marL="0" lvl="0" indent="0" eaLnBrk="1" hangingPunct="1">
              <a:buNone/>
            </a:pPr>
            <a:endParaRPr lang="zh-CN" altLang="en-US" sz="1600" dirty="0">
              <a:latin typeface="微软雅黑" panose="020B0503020204020204" charset="-122"/>
              <a:ea typeface="微软雅黑" panose="020B0503020204020204" charset="-122"/>
              <a:sym typeface="微软雅黑" panose="020B0503020204020204" charset="-122"/>
            </a:endParaRPr>
          </a:p>
          <a:p>
            <a:pPr marL="0" lvl="0" indent="0" eaLnBrk="1" hangingPunct="1">
              <a:buNone/>
            </a:pPr>
            <a:endParaRPr lang="zh-CN" altLang="en-US" sz="1600" dirty="0">
              <a:latin typeface="微软雅黑" panose="020B0503020204020204" charset="-122"/>
              <a:ea typeface="微软雅黑" panose="020B0503020204020204" charset="-122"/>
              <a:sym typeface="微软雅黑" panose="020B0503020204020204" charset="-122"/>
            </a:endParaRPr>
          </a:p>
          <a:p>
            <a:pPr marL="0" lvl="0" indent="0" eaLnBrk="1" hangingPunct="1">
              <a:buNone/>
            </a:pPr>
            <a:endParaRPr lang="zh-CN" altLang="en-US" sz="1600" dirty="0">
              <a:latin typeface="微软雅黑" panose="020B0503020204020204" charset="-122"/>
              <a:ea typeface="微软雅黑" panose="020B0503020204020204" charset="-122"/>
              <a:sym typeface="微软雅黑" panose="020B0503020204020204" charset="-122"/>
            </a:endParaRPr>
          </a:p>
          <a:p>
            <a:pPr marL="0" lvl="0" indent="0" eaLnBrk="1" hangingPunct="1">
              <a:buNone/>
            </a:pPr>
            <a:endParaRPr lang="zh-CN" altLang="en-US" sz="1600" dirty="0">
              <a:latin typeface="微软雅黑" panose="020B0503020204020204" charset="-122"/>
              <a:ea typeface="微软雅黑" panose="020B0503020204020204" charset="-122"/>
              <a:sym typeface="微软雅黑" panose="020B0503020204020204" charset="-122"/>
            </a:endParaRPr>
          </a:p>
          <a:p>
            <a:pPr marL="0" lvl="0" indent="0" eaLnBrk="1" hangingPunct="1">
              <a:buNone/>
            </a:pPr>
            <a:endParaRPr lang="zh-CN" altLang="en-US" sz="1600" dirty="0">
              <a:latin typeface="微软雅黑" panose="020B0503020204020204" charset="-122"/>
              <a:ea typeface="微软雅黑" panose="020B0503020204020204" charset="-122"/>
              <a:sym typeface="微软雅黑" panose="020B0503020204020204" charset="-122"/>
            </a:endParaRPr>
          </a:p>
          <a:p>
            <a:pPr marL="0" lvl="0" indent="0" eaLnBrk="1" hangingPunct="1">
              <a:buNone/>
            </a:pPr>
            <a:endParaRPr lang="zh-CN" altLang="en-US" sz="1600" dirty="0">
              <a:latin typeface="微软雅黑" panose="020B0503020204020204" charset="-122"/>
              <a:ea typeface="微软雅黑" panose="020B0503020204020204" charset="-122"/>
              <a:sym typeface="微软雅黑" panose="020B0503020204020204" charset="-122"/>
            </a:endParaRPr>
          </a:p>
          <a:p>
            <a:pPr marL="0" lvl="0" indent="0" eaLnBrk="1" hangingPunct="1">
              <a:buNone/>
            </a:pPr>
            <a:endParaRPr lang="zh-CN" altLang="en-US" sz="1600" dirty="0">
              <a:latin typeface="微软雅黑" panose="020B0503020204020204" charset="-122"/>
              <a:ea typeface="微软雅黑" panose="020B0503020204020204" charset="-122"/>
              <a:sym typeface="微软雅黑" panose="020B0503020204020204" charset="-122"/>
            </a:endParaRPr>
          </a:p>
          <a:p>
            <a:pPr marL="0" lvl="0" indent="0" eaLnBrk="1" hangingPunct="1">
              <a:buNone/>
            </a:pPr>
            <a:endParaRPr lang="zh-CN" altLang="en-US" sz="1600" dirty="0">
              <a:latin typeface="微软雅黑" panose="020B0503020204020204" charset="-122"/>
              <a:ea typeface="微软雅黑" panose="020B0503020204020204" charset="-122"/>
              <a:sym typeface="微软雅黑" panose="020B0503020204020204" charset="-122"/>
            </a:endParaRPr>
          </a:p>
          <a:p>
            <a:pPr marL="0" lvl="0" indent="0" eaLnBrk="1" hangingPunct="1">
              <a:buNone/>
            </a:pPr>
            <a:endParaRPr lang="zh-CN" altLang="en-US" sz="1600" dirty="0">
              <a:latin typeface="微软雅黑" panose="020B0503020204020204" charset="-122"/>
              <a:ea typeface="微软雅黑" panose="020B0503020204020204" charset="-122"/>
              <a:sym typeface="微软雅黑" panose="020B0503020204020204" charset="-122"/>
            </a:endParaRPr>
          </a:p>
          <a:p>
            <a:pPr marL="0" lvl="0" indent="0" eaLnBrk="1" hangingPunct="1">
              <a:buNone/>
            </a:pPr>
            <a:r>
              <a:rPr lang="zh-CN" altLang="en-US" sz="1600" dirty="0">
                <a:solidFill>
                  <a:schemeClr val="tx1">
                    <a:lumMod val="65000"/>
                    <a:lumOff val="35000"/>
                  </a:schemeClr>
                </a:solidFill>
                <a:latin typeface="微软雅黑" panose="020B0503020204020204" charset="-122"/>
                <a:ea typeface="微软雅黑" panose="020B0503020204020204" charset="-122"/>
                <a:sym typeface="微软雅黑" panose="020B0503020204020204" charset="-122"/>
              </a:rPr>
              <a:t>共享的可信流程</a:t>
            </a:r>
          </a:p>
          <a:p>
            <a:pPr marL="0" lvl="0" indent="0" eaLnBrk="1" hangingPunct="1"/>
            <a:endParaRPr lang="zh-CN" altLang="en-US" sz="1600" dirty="0">
              <a:latin typeface="微软雅黑" panose="020B0503020204020204" charset="-122"/>
              <a:ea typeface="微软雅黑" panose="020B0503020204020204" charset="-122"/>
              <a:sym typeface="微软雅黑" panose="020B0503020204020204" charset="-122"/>
            </a:endParaRPr>
          </a:p>
          <a:p>
            <a:pPr marL="0" lvl="0" indent="0" eaLnBrk="1" hangingPunct="1">
              <a:buNone/>
            </a:pPr>
            <a:endParaRPr lang="zh-CN" altLang="en-US" sz="1600" dirty="0">
              <a:latin typeface="微软雅黑" panose="020B0503020204020204" charset="-122"/>
              <a:ea typeface="微软雅黑" panose="020B0503020204020204" charset="-122"/>
              <a:sym typeface="微软雅黑" panose="020B0503020204020204" charset="-122"/>
            </a:endParaRPr>
          </a:p>
          <a:p>
            <a:pPr marL="230505" lvl="1" indent="0" eaLnBrk="1" hangingPunct="1">
              <a:buNone/>
            </a:pPr>
            <a:endParaRPr lang="zh-CN" altLang="en-US" sz="100" dirty="0">
              <a:latin typeface="微软雅黑" panose="020B0503020204020204" charset="-122"/>
              <a:ea typeface="微软雅黑" panose="020B0503020204020204" charset="-122"/>
              <a:sym typeface="微软雅黑" panose="020B0503020204020204" charset="-122"/>
            </a:endParaRPr>
          </a:p>
          <a:p>
            <a:pPr marL="0" lvl="0" indent="0" eaLnBrk="1" hangingPunct="1">
              <a:buNone/>
            </a:pPr>
            <a:endParaRPr lang="zh-CN" altLang="en-US" sz="1600" dirty="0">
              <a:latin typeface="微软雅黑" panose="020B0503020204020204" charset="-122"/>
              <a:ea typeface="微软雅黑" panose="020B0503020204020204" charset="-122"/>
              <a:sym typeface="微软雅黑" panose="020B0503020204020204" charset="-122"/>
            </a:endParaRPr>
          </a:p>
        </p:txBody>
      </p:sp>
      <p:pic>
        <p:nvPicPr>
          <p:cNvPr id="34" name="Picture 10"/>
          <p:cNvPicPr>
            <a:picLocks noChangeAspect="1"/>
          </p:cNvPicPr>
          <p:nvPr/>
        </p:nvPicPr>
        <p:blipFill>
          <a:blip r:embed="rId7"/>
          <a:stretch>
            <a:fillRect/>
          </a:stretch>
        </p:blipFill>
        <p:spPr>
          <a:xfrm>
            <a:off x="5586730" y="4465955"/>
            <a:ext cx="1412875" cy="1412875"/>
          </a:xfrm>
          <a:prstGeom prst="rect">
            <a:avLst/>
          </a:prstGeom>
          <a:noFill/>
          <a:ln w="9525">
            <a:noFill/>
          </a:ln>
        </p:spPr>
      </p:pic>
      <p:pic>
        <p:nvPicPr>
          <p:cNvPr id="35" name="Picture 12"/>
          <p:cNvPicPr>
            <a:picLocks noChangeAspect="1"/>
          </p:cNvPicPr>
          <p:nvPr/>
        </p:nvPicPr>
        <p:blipFill>
          <a:blip r:embed="rId8"/>
          <a:stretch>
            <a:fillRect/>
          </a:stretch>
        </p:blipFill>
        <p:spPr>
          <a:xfrm>
            <a:off x="6657975" y="4387215"/>
            <a:ext cx="1387475" cy="1570038"/>
          </a:xfrm>
          <a:prstGeom prst="rect">
            <a:avLst/>
          </a:prstGeom>
          <a:noFill/>
          <a:ln w="9525">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sp>
        <p:nvSpPr>
          <p:cNvPr id="50" name="文本框 49"/>
          <p:cNvSpPr txBox="1"/>
          <p:nvPr/>
        </p:nvSpPr>
        <p:spPr>
          <a:xfrm>
            <a:off x="398832" y="316010"/>
            <a:ext cx="1860497" cy="384810"/>
          </a:xfrm>
          <a:prstGeom prst="rect">
            <a:avLst/>
          </a:prstGeom>
          <a:noFill/>
        </p:spPr>
        <p:txBody>
          <a:bodyPr wrap="square" rtlCol="0">
            <a:spAutoFit/>
          </a:bodyPr>
          <a:lstStyle/>
          <a:p>
            <a:r>
              <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分类</a:t>
            </a:r>
          </a:p>
        </p:txBody>
      </p:sp>
      <p:cxnSp>
        <p:nvCxnSpPr>
          <p:cNvPr id="53" name="直线连接符 52"/>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grpSp>
        <p:nvGrpSpPr>
          <p:cNvPr id="9" name="组合 8"/>
          <p:cNvGrpSpPr/>
          <p:nvPr/>
        </p:nvGrpSpPr>
        <p:grpSpPr>
          <a:xfrm>
            <a:off x="398832" y="1092457"/>
            <a:ext cx="8229600" cy="5274310"/>
            <a:chOff x="543" y="321"/>
            <a:chExt cx="12960" cy="8306"/>
          </a:xfrm>
        </p:grpSpPr>
        <p:sp>
          <p:nvSpPr>
            <p:cNvPr id="5" name="矩形 4"/>
            <p:cNvSpPr/>
            <p:nvPr/>
          </p:nvSpPr>
          <p:spPr>
            <a:xfrm>
              <a:off x="543" y="321"/>
              <a:ext cx="1906" cy="630"/>
            </a:xfrm>
            <a:prstGeom prst="rect">
              <a:avLst/>
            </a:prstGeom>
          </p:spPr>
          <p:txBody>
            <a:bodyPr wrap="none">
              <a:spAutoFit/>
            </a:bodyPr>
            <a:lstStyle/>
            <a:p>
              <a:r>
                <a:rPr lang="zh-CN" altLang="en-US" sz="2000" dirty="0" smtClean="0">
                  <a:solidFill>
                    <a:schemeClr val="accent1"/>
                  </a:solidFill>
                  <a:latin typeface="微软雅黑" panose="020B0503020204020204" charset="-122"/>
                  <a:ea typeface="微软雅黑" panose="020B0503020204020204" charset="-122"/>
                  <a:cs typeface="Arial" panose="020B0604020202020204" pitchFamily="34" charset="0"/>
                </a:rPr>
                <a:t>网络构架</a:t>
              </a:r>
            </a:p>
          </p:txBody>
        </p:sp>
        <p:sp>
          <p:nvSpPr>
            <p:cNvPr id="6" name="矩形 5"/>
            <p:cNvSpPr/>
            <p:nvPr/>
          </p:nvSpPr>
          <p:spPr>
            <a:xfrm>
              <a:off x="543" y="878"/>
              <a:ext cx="5663" cy="485"/>
            </a:xfrm>
            <a:prstGeom prst="rect">
              <a:avLst/>
            </a:prstGeom>
          </p:spPr>
          <p:txBody>
            <a:bodyPr wrap="none">
              <a:spAutoFit/>
            </a:bodyPr>
            <a:lstStyle/>
            <a:p>
              <a:r>
                <a:rPr lang="zh-CN" altLang="en-US" sz="14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节点的接入和共识机制的建立方面存在</a:t>
              </a:r>
              <a:r>
                <a:rPr lang="zh-CN" altLang="en-US" sz="1400" dirty="0" smtClean="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rPr>
                <a:t>区别</a:t>
              </a:r>
              <a:endParaRPr lang="en-US" altLang="zh-CN" sz="1400" dirty="0">
                <a:solidFill>
                  <a:schemeClr val="tx1">
                    <a:lumMod val="75000"/>
                    <a:lumOff val="25000"/>
                  </a:schemeClr>
                </a:solidFill>
                <a:latin typeface="微软雅黑" panose="020B0503020204020204" charset="-122"/>
                <a:ea typeface="微软雅黑" panose="020B0503020204020204" charset="-122"/>
                <a:cs typeface="Arial" panose="020B0604020202020204" pitchFamily="34" charset="0"/>
              </a:endParaRPr>
            </a:p>
          </p:txBody>
        </p:sp>
        <p:grpSp>
          <p:nvGrpSpPr>
            <p:cNvPr id="38" name="组合 37"/>
            <p:cNvGrpSpPr/>
            <p:nvPr/>
          </p:nvGrpSpPr>
          <p:grpSpPr>
            <a:xfrm>
              <a:off x="640" y="2179"/>
              <a:ext cx="3721" cy="3429"/>
              <a:chOff x="-29529" y="1427752"/>
              <a:chExt cx="2362396" cy="2176745"/>
            </a:xfrm>
          </p:grpSpPr>
          <p:grpSp>
            <p:nvGrpSpPr>
              <p:cNvPr id="39" name="组合 38"/>
              <p:cNvGrpSpPr/>
              <p:nvPr/>
            </p:nvGrpSpPr>
            <p:grpSpPr>
              <a:xfrm>
                <a:off x="71713" y="1427752"/>
                <a:ext cx="2089826" cy="461665"/>
                <a:chOff x="398056" y="1855140"/>
                <a:chExt cx="2089826" cy="461665"/>
              </a:xfrm>
            </p:grpSpPr>
            <p:sp>
              <p:nvSpPr>
                <p:cNvPr id="41" name="矩形 40"/>
                <p:cNvSpPr/>
                <p:nvPr/>
              </p:nvSpPr>
              <p:spPr>
                <a:xfrm>
                  <a:off x="854337" y="1947473"/>
                  <a:ext cx="1633545" cy="276999"/>
                </a:xfrm>
                <a:prstGeom prst="rect">
                  <a:avLst/>
                </a:prstGeom>
              </p:spPr>
              <p:txBody>
                <a:bodyPr wrap="square">
                  <a:spAutoFit/>
                </a:bodyPr>
                <a:lstStyle/>
                <a:p>
                  <a:r>
                    <a:rPr lang="zh-CN" altLang="en-US" sz="1200" dirty="0" smtClean="0">
                      <a:solidFill>
                        <a:schemeClr val="accent1"/>
                      </a:solidFill>
                      <a:latin typeface="微软雅黑" panose="020B0503020204020204" charset="-122"/>
                      <a:ea typeface="微软雅黑" panose="020B0503020204020204" charset="-122"/>
                      <a:cs typeface="Arial" panose="020B0604020202020204" pitchFamily="34" charset="0"/>
                    </a:rPr>
                    <a:t>公共区块链</a:t>
                  </a:r>
                </a:p>
              </p:txBody>
            </p:sp>
            <p:grpSp>
              <p:nvGrpSpPr>
                <p:cNvPr id="42" name="组合 41"/>
                <p:cNvGrpSpPr/>
                <p:nvPr/>
              </p:nvGrpSpPr>
              <p:grpSpPr>
                <a:xfrm>
                  <a:off x="398056" y="1855140"/>
                  <a:ext cx="438177" cy="461665"/>
                  <a:chOff x="398056" y="1855140"/>
                  <a:chExt cx="438177" cy="461665"/>
                </a:xfrm>
              </p:grpSpPr>
              <p:sp>
                <p:nvSpPr>
                  <p:cNvPr id="43" name="椭圆 42"/>
                  <p:cNvSpPr/>
                  <p:nvPr/>
                </p:nvSpPr>
                <p:spPr>
                  <a:xfrm>
                    <a:off x="398056" y="1866932"/>
                    <a:ext cx="438177" cy="438136"/>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44" name="矩形 43"/>
                  <p:cNvSpPr/>
                  <p:nvPr/>
                </p:nvSpPr>
                <p:spPr>
                  <a:xfrm>
                    <a:off x="420892" y="1855140"/>
                    <a:ext cx="412291" cy="461665"/>
                  </a:xfrm>
                  <a:prstGeom prst="rect">
                    <a:avLst/>
                  </a:prstGeom>
                </p:spPr>
                <p:txBody>
                  <a:bodyPr wrap="none">
                    <a:spAutoFit/>
                  </a:bodyPr>
                  <a:lstStyle/>
                  <a:p>
                    <a:r>
                      <a:rPr lang="en-US" altLang="zh-CN" sz="2400" dirty="0" smtClean="0">
                        <a:solidFill>
                          <a:schemeClr val="bg1"/>
                        </a:solidFill>
                        <a:latin typeface="微软雅黑" panose="020B0503020204020204" charset="-122"/>
                        <a:ea typeface="微软雅黑" panose="020B0503020204020204" charset="-122"/>
                        <a:cs typeface="Arial" panose="020B0604020202020204" pitchFamily="34" charset="0"/>
                      </a:rPr>
                      <a:t>A</a:t>
                    </a:r>
                  </a:p>
                </p:txBody>
              </p:sp>
            </p:grpSp>
          </p:grpSp>
          <p:sp>
            <p:nvSpPr>
              <p:cNvPr id="40" name="矩形 39"/>
              <p:cNvSpPr/>
              <p:nvPr/>
            </p:nvSpPr>
            <p:spPr>
              <a:xfrm>
                <a:off x="-29529" y="1896680"/>
                <a:ext cx="2362396" cy="1707817"/>
              </a:xfrm>
              <a:prstGeom prst="rect">
                <a:avLst/>
              </a:prstGeom>
            </p:spPr>
            <p:txBody>
              <a:bodyPr wrap="square">
                <a:spAutoFit/>
              </a:bodyPr>
              <a:lstStyle/>
              <a:p>
                <a:pPr>
                  <a:lnSpc>
                    <a:spcPct val="150000"/>
                  </a:lnSpc>
                </a:pPr>
                <a:r>
                  <a:rPr lang="zh-CN" altLang="en-US" sz="1400" dirty="0" smtClean="0">
                    <a:solidFill>
                      <a:schemeClr val="tx1">
                        <a:lumMod val="65000"/>
                        <a:lumOff val="35000"/>
                      </a:schemeClr>
                    </a:solidFill>
                    <a:latin typeface="微软雅黑" panose="020B0503020204020204" charset="-122"/>
                    <a:ea typeface="微软雅黑" panose="020B0503020204020204" charset="-122"/>
                  </a:rPr>
                  <a:t>网络</a:t>
                </a:r>
                <a:r>
                  <a:rPr lang="zh-CN" altLang="en-US" sz="1400" dirty="0">
                    <a:solidFill>
                      <a:schemeClr val="tx1">
                        <a:lumMod val="65000"/>
                        <a:lumOff val="35000"/>
                      </a:schemeClr>
                    </a:solidFill>
                    <a:latin typeface="微软雅黑" panose="020B0503020204020204" charset="-122"/>
                    <a:ea typeface="微软雅黑" panose="020B0503020204020204" charset="-122"/>
                  </a:rPr>
                  <a:t>中的节点可任意接入，网络中数据读写权限</a:t>
                </a:r>
                <a:r>
                  <a:rPr lang="zh-CN" altLang="en-US" sz="1400" dirty="0" smtClean="0">
                    <a:solidFill>
                      <a:schemeClr val="tx1">
                        <a:lumMod val="65000"/>
                        <a:lumOff val="35000"/>
                      </a:schemeClr>
                    </a:solidFill>
                    <a:latin typeface="微软雅黑" panose="020B0503020204020204" charset="-122"/>
                    <a:ea typeface="微软雅黑" panose="020B0503020204020204" charset="-122"/>
                  </a:rPr>
                  <a:t>不受</a:t>
                </a:r>
                <a:r>
                  <a:rPr lang="zh-CN" altLang="en-US" sz="1400" dirty="0">
                    <a:solidFill>
                      <a:schemeClr val="tx1">
                        <a:lumMod val="65000"/>
                        <a:lumOff val="35000"/>
                      </a:schemeClr>
                    </a:solidFill>
                    <a:latin typeface="微软雅黑" panose="020B0503020204020204" charset="-122"/>
                    <a:ea typeface="微软雅黑" panose="020B0503020204020204" charset="-122"/>
                  </a:rPr>
                  <a:t>限制，任何人都能参与共识过程，比特币属于典型的公有链。 </a:t>
                </a:r>
              </a:p>
            </p:txBody>
          </p:sp>
        </p:grpSp>
        <p:grpSp>
          <p:nvGrpSpPr>
            <p:cNvPr id="45" name="组合 44"/>
            <p:cNvGrpSpPr/>
            <p:nvPr/>
          </p:nvGrpSpPr>
          <p:grpSpPr>
            <a:xfrm>
              <a:off x="5051" y="2179"/>
              <a:ext cx="3933" cy="3371"/>
              <a:chOff x="3273655" y="1427752"/>
              <a:chExt cx="2497490" cy="2139979"/>
            </a:xfrm>
          </p:grpSpPr>
          <p:grpSp>
            <p:nvGrpSpPr>
              <p:cNvPr id="46" name="组合 45"/>
              <p:cNvGrpSpPr/>
              <p:nvPr/>
            </p:nvGrpSpPr>
            <p:grpSpPr>
              <a:xfrm>
                <a:off x="3351366" y="1427752"/>
                <a:ext cx="2089627" cy="461665"/>
                <a:chOff x="544077" y="1855140"/>
                <a:chExt cx="2089627" cy="461665"/>
              </a:xfrm>
            </p:grpSpPr>
            <p:sp>
              <p:nvSpPr>
                <p:cNvPr id="48" name="矩形 47"/>
                <p:cNvSpPr/>
                <p:nvPr/>
              </p:nvSpPr>
              <p:spPr>
                <a:xfrm>
                  <a:off x="1000159" y="1947473"/>
                  <a:ext cx="1633545" cy="276999"/>
                </a:xfrm>
                <a:prstGeom prst="rect">
                  <a:avLst/>
                </a:prstGeom>
              </p:spPr>
              <p:txBody>
                <a:bodyPr wrap="square">
                  <a:spAutoFit/>
                </a:bodyPr>
                <a:lstStyle/>
                <a:p>
                  <a:r>
                    <a:rPr lang="zh-CN" altLang="en-US" sz="1200" dirty="0">
                      <a:solidFill>
                        <a:schemeClr val="accent1"/>
                      </a:solidFill>
                      <a:latin typeface="微软雅黑" panose="020B0503020204020204" charset="-122"/>
                      <a:ea typeface="微软雅黑" panose="020B0503020204020204" charset="-122"/>
                      <a:cs typeface="Arial" panose="020B0604020202020204" pitchFamily="34" charset="0"/>
                    </a:rPr>
                    <a:t>私有区块链</a:t>
                  </a:r>
                </a:p>
              </p:txBody>
            </p:sp>
            <p:grpSp>
              <p:nvGrpSpPr>
                <p:cNvPr id="49" name="组合 48"/>
                <p:cNvGrpSpPr/>
                <p:nvPr/>
              </p:nvGrpSpPr>
              <p:grpSpPr>
                <a:xfrm>
                  <a:off x="544077" y="1855140"/>
                  <a:ext cx="438144" cy="461665"/>
                  <a:chOff x="544077" y="1855140"/>
                  <a:chExt cx="438144" cy="461665"/>
                </a:xfrm>
              </p:grpSpPr>
              <p:sp>
                <p:nvSpPr>
                  <p:cNvPr id="3" name="椭圆 2"/>
                  <p:cNvSpPr/>
                  <p:nvPr/>
                </p:nvSpPr>
                <p:spPr>
                  <a:xfrm>
                    <a:off x="544077" y="1866900"/>
                    <a:ext cx="438144" cy="438144"/>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51" name="矩形 50"/>
                  <p:cNvSpPr/>
                  <p:nvPr/>
                </p:nvSpPr>
                <p:spPr>
                  <a:xfrm>
                    <a:off x="582656" y="1855140"/>
                    <a:ext cx="377026" cy="461665"/>
                  </a:xfrm>
                  <a:prstGeom prst="rect">
                    <a:avLst/>
                  </a:prstGeom>
                </p:spPr>
                <p:txBody>
                  <a:bodyPr wrap="none">
                    <a:spAutoFit/>
                  </a:bodyPr>
                  <a:lstStyle/>
                  <a:p>
                    <a:r>
                      <a:rPr lang="en-US" altLang="zh-CN" sz="2400" dirty="0" smtClean="0">
                        <a:solidFill>
                          <a:schemeClr val="bg1"/>
                        </a:solidFill>
                        <a:latin typeface="微软雅黑" panose="020B0503020204020204" charset="-122"/>
                        <a:ea typeface="微软雅黑" panose="020B0503020204020204" charset="-122"/>
                        <a:cs typeface="Arial" panose="020B0604020202020204" pitchFamily="34" charset="0"/>
                      </a:rPr>
                      <a:t>B</a:t>
                    </a:r>
                  </a:p>
                </p:txBody>
              </p:sp>
            </p:grpSp>
          </p:grpSp>
          <p:sp>
            <p:nvSpPr>
              <p:cNvPr id="47" name="矩形 46"/>
              <p:cNvSpPr/>
              <p:nvPr/>
            </p:nvSpPr>
            <p:spPr>
              <a:xfrm>
                <a:off x="3273655" y="1859904"/>
                <a:ext cx="2497490" cy="1707827"/>
              </a:xfrm>
              <a:prstGeom prst="rect">
                <a:avLst/>
              </a:prstGeom>
            </p:spPr>
            <p:txBody>
              <a:bodyPr wrap="square">
                <a:spAutoFit/>
              </a:bodyPr>
              <a:lstStyle/>
              <a:p>
                <a:pPr>
                  <a:lnSpc>
                    <a:spcPct val="150000"/>
                  </a:lnSpc>
                </a:pPr>
                <a:r>
                  <a:rPr lang="zh-CN" altLang="en-US" sz="1400" dirty="0" smtClean="0">
                    <a:solidFill>
                      <a:schemeClr val="tx1">
                        <a:lumMod val="65000"/>
                        <a:lumOff val="35000"/>
                      </a:schemeClr>
                    </a:solidFill>
                    <a:latin typeface="微软雅黑" panose="020B0503020204020204" charset="-122"/>
                    <a:ea typeface="微软雅黑" panose="020B0503020204020204" charset="-122"/>
                  </a:rPr>
                  <a:t>网络</a:t>
                </a:r>
                <a:r>
                  <a:rPr lang="zh-CN" altLang="en-US" sz="1400" dirty="0">
                    <a:solidFill>
                      <a:schemeClr val="tx1">
                        <a:lumMod val="65000"/>
                        <a:lumOff val="35000"/>
                      </a:schemeClr>
                    </a:solidFill>
                    <a:latin typeface="微软雅黑" panose="020B0503020204020204" charset="-122"/>
                    <a:ea typeface="微软雅黑" panose="020B0503020204020204" charset="-122"/>
                  </a:rPr>
                  <a:t>中的节点被一个组织控制，写入权限仅限在</a:t>
                </a:r>
                <a:r>
                  <a:rPr lang="zh-CN" altLang="en-US" sz="1400" dirty="0" smtClean="0">
                    <a:solidFill>
                      <a:schemeClr val="tx1">
                        <a:lumMod val="65000"/>
                        <a:lumOff val="35000"/>
                      </a:schemeClr>
                    </a:solidFill>
                    <a:latin typeface="微软雅黑" panose="020B0503020204020204" charset="-122"/>
                    <a:ea typeface="微软雅黑" panose="020B0503020204020204" charset="-122"/>
                  </a:rPr>
                  <a:t>一个</a:t>
                </a:r>
                <a:r>
                  <a:rPr lang="zh-CN" altLang="en-US" sz="1400" dirty="0">
                    <a:solidFill>
                      <a:schemeClr val="tx1">
                        <a:lumMod val="65000"/>
                        <a:lumOff val="35000"/>
                      </a:schemeClr>
                    </a:solidFill>
                    <a:latin typeface="微软雅黑" panose="020B0503020204020204" charset="-122"/>
                    <a:ea typeface="微软雅黑" panose="020B0503020204020204" charset="-122"/>
                  </a:rPr>
                  <a:t>组织内部，读取权限有限对外开放，全球 </a:t>
                </a:r>
                <a:r>
                  <a:rPr lang="en-US" altLang="zh-CN" sz="1400" dirty="0">
                    <a:solidFill>
                      <a:schemeClr val="tx1">
                        <a:lumMod val="65000"/>
                        <a:lumOff val="35000"/>
                      </a:schemeClr>
                    </a:solidFill>
                    <a:latin typeface="微软雅黑" panose="020B0503020204020204" charset="-122"/>
                    <a:ea typeface="微软雅黑" panose="020B0503020204020204" charset="-122"/>
                  </a:rPr>
                  <a:t>42 </a:t>
                </a:r>
                <a:r>
                  <a:rPr lang="zh-CN" altLang="en-US" sz="1400" dirty="0">
                    <a:solidFill>
                      <a:schemeClr val="tx1">
                        <a:lumMod val="65000"/>
                        <a:lumOff val="35000"/>
                      </a:schemeClr>
                    </a:solidFill>
                    <a:latin typeface="微软雅黑" panose="020B0503020204020204" charset="-122"/>
                    <a:ea typeface="微软雅黑" panose="020B0503020204020204" charset="-122"/>
                  </a:rPr>
                  <a:t>家银行组建的区</a:t>
                </a:r>
                <a:r>
                  <a:rPr lang="zh-CN" altLang="en-US" sz="1400" dirty="0" smtClean="0">
                    <a:solidFill>
                      <a:schemeClr val="tx1">
                        <a:lumMod val="65000"/>
                        <a:lumOff val="35000"/>
                      </a:schemeClr>
                    </a:solidFill>
                    <a:latin typeface="微软雅黑" panose="020B0503020204020204" charset="-122"/>
                    <a:ea typeface="微软雅黑" panose="020B0503020204020204" charset="-122"/>
                  </a:rPr>
                  <a:t>块链联盟 </a:t>
                </a:r>
                <a:r>
                  <a:rPr lang="en-US" altLang="zh-CN" sz="1400" dirty="0">
                    <a:solidFill>
                      <a:schemeClr val="tx1">
                        <a:lumMod val="65000"/>
                        <a:lumOff val="35000"/>
                      </a:schemeClr>
                    </a:solidFill>
                    <a:latin typeface="微软雅黑" panose="020B0503020204020204" charset="-122"/>
                    <a:ea typeface="微软雅黑" panose="020B0503020204020204" charset="-122"/>
                  </a:rPr>
                  <a:t>R3 CEV </a:t>
                </a:r>
                <a:r>
                  <a:rPr lang="zh-CN" altLang="en-US" sz="1400" dirty="0">
                    <a:solidFill>
                      <a:schemeClr val="tx1">
                        <a:lumMod val="65000"/>
                        <a:lumOff val="35000"/>
                      </a:schemeClr>
                    </a:solidFill>
                    <a:latin typeface="微软雅黑" panose="020B0503020204020204" charset="-122"/>
                    <a:ea typeface="微软雅黑" panose="020B0503020204020204" charset="-122"/>
                  </a:rPr>
                  <a:t>就是私有链。 </a:t>
                </a:r>
              </a:p>
            </p:txBody>
          </p:sp>
        </p:grpSp>
        <p:grpSp>
          <p:nvGrpSpPr>
            <p:cNvPr id="52" name="组合 51"/>
            <p:cNvGrpSpPr/>
            <p:nvPr/>
          </p:nvGrpSpPr>
          <p:grpSpPr>
            <a:xfrm>
              <a:off x="9751" y="2179"/>
              <a:ext cx="3752" cy="3089"/>
              <a:chOff x="6767103" y="1427752"/>
              <a:chExt cx="2382401" cy="1961751"/>
            </a:xfrm>
          </p:grpSpPr>
          <p:grpSp>
            <p:nvGrpSpPr>
              <p:cNvPr id="4" name="组合 3"/>
              <p:cNvGrpSpPr/>
              <p:nvPr/>
            </p:nvGrpSpPr>
            <p:grpSpPr>
              <a:xfrm>
                <a:off x="6780029" y="1427752"/>
                <a:ext cx="2076707" cy="461665"/>
                <a:chOff x="839109" y="1855140"/>
                <a:chExt cx="2076707" cy="461665"/>
              </a:xfrm>
            </p:grpSpPr>
            <p:sp>
              <p:nvSpPr>
                <p:cNvPr id="7" name="矩形 6"/>
                <p:cNvSpPr/>
                <p:nvPr/>
              </p:nvSpPr>
              <p:spPr>
                <a:xfrm>
                  <a:off x="1282271" y="1947473"/>
                  <a:ext cx="1633545" cy="276999"/>
                </a:xfrm>
                <a:prstGeom prst="rect">
                  <a:avLst/>
                </a:prstGeom>
              </p:spPr>
              <p:txBody>
                <a:bodyPr wrap="square">
                  <a:spAutoFit/>
                </a:bodyPr>
                <a:lstStyle/>
                <a:p>
                  <a:r>
                    <a:rPr lang="zh-CN" altLang="en-US" sz="1200" dirty="0">
                      <a:solidFill>
                        <a:schemeClr val="accent1"/>
                      </a:solidFill>
                      <a:latin typeface="微软雅黑" panose="020B0503020204020204" charset="-122"/>
                      <a:ea typeface="微软雅黑" panose="020B0503020204020204" charset="-122"/>
                      <a:cs typeface="Arial" panose="020B0604020202020204" pitchFamily="34" charset="0"/>
                    </a:rPr>
                    <a:t>联盟区块链</a:t>
                  </a:r>
                </a:p>
              </p:txBody>
            </p:sp>
            <p:sp>
              <p:nvSpPr>
                <p:cNvPr id="58" name="矩形 57"/>
                <p:cNvSpPr/>
                <p:nvPr/>
              </p:nvSpPr>
              <p:spPr>
                <a:xfrm>
                  <a:off x="839109" y="1855140"/>
                  <a:ext cx="389850" cy="461665"/>
                </a:xfrm>
                <a:prstGeom prst="rect">
                  <a:avLst/>
                </a:prstGeom>
              </p:spPr>
              <p:style>
                <a:lnRef idx="3">
                  <a:schemeClr val="lt1"/>
                </a:lnRef>
                <a:fillRef idx="1">
                  <a:schemeClr val="accent1"/>
                </a:fillRef>
                <a:effectRef idx="1">
                  <a:schemeClr val="accent1"/>
                </a:effectRef>
                <a:fontRef idx="minor">
                  <a:schemeClr val="lt1"/>
                </a:fontRef>
              </p:style>
              <p:txBody>
                <a:bodyPr wrap="none">
                  <a:spAutoFit/>
                </a:bodyPr>
                <a:lstStyle/>
                <a:p>
                  <a:r>
                    <a:rPr lang="en-US" altLang="zh-CN" sz="2400" dirty="0">
                      <a:solidFill>
                        <a:schemeClr val="bg1"/>
                      </a:solidFill>
                      <a:latin typeface="微软雅黑" panose="020B0503020204020204" charset="-122"/>
                      <a:ea typeface="微软雅黑" panose="020B0503020204020204" charset="-122"/>
                      <a:cs typeface="Arial" panose="020B0604020202020204" pitchFamily="34" charset="0"/>
                    </a:rPr>
                    <a:t>C</a:t>
                  </a:r>
                  <a:endParaRPr lang="en-US" altLang="zh-CN" sz="2400" dirty="0" smtClean="0">
                    <a:solidFill>
                      <a:schemeClr val="bg1"/>
                    </a:solidFill>
                    <a:latin typeface="微软雅黑" panose="020B0503020204020204" charset="-122"/>
                    <a:ea typeface="微软雅黑" panose="020B0503020204020204" charset="-122"/>
                    <a:cs typeface="Arial" panose="020B0604020202020204" pitchFamily="34" charset="0"/>
                  </a:endParaRPr>
                </a:p>
              </p:txBody>
            </p:sp>
          </p:grpSp>
          <p:sp>
            <p:nvSpPr>
              <p:cNvPr id="54" name="矩形 53"/>
              <p:cNvSpPr/>
              <p:nvPr/>
            </p:nvSpPr>
            <p:spPr>
              <a:xfrm>
                <a:off x="6767103" y="2004294"/>
                <a:ext cx="2382401" cy="1385209"/>
              </a:xfrm>
              <a:prstGeom prst="rect">
                <a:avLst/>
              </a:prstGeom>
            </p:spPr>
            <p:txBody>
              <a:bodyPr wrap="square">
                <a:spAutoFit/>
              </a:bodyPr>
              <a:lstStyle/>
              <a:p>
                <a:pPr>
                  <a:lnSpc>
                    <a:spcPct val="150000"/>
                  </a:lnSpc>
                </a:pPr>
                <a:r>
                  <a:rPr lang="zh-CN" altLang="en-US" sz="1400" dirty="0" smtClean="0">
                    <a:solidFill>
                      <a:schemeClr val="tx1">
                        <a:lumMod val="65000"/>
                        <a:lumOff val="35000"/>
                      </a:schemeClr>
                    </a:solidFill>
                    <a:latin typeface="微软雅黑" panose="020B0503020204020204" charset="-122"/>
                    <a:ea typeface="微软雅黑" panose="020B0503020204020204" charset="-122"/>
                  </a:rPr>
                  <a:t>网络</a:t>
                </a:r>
                <a:r>
                  <a:rPr lang="zh-CN" altLang="en-US" sz="1400" dirty="0">
                    <a:solidFill>
                      <a:schemeClr val="tx1">
                        <a:lumMod val="65000"/>
                        <a:lumOff val="35000"/>
                      </a:schemeClr>
                    </a:solidFill>
                    <a:latin typeface="微软雅黑" panose="020B0503020204020204" charset="-122"/>
                    <a:ea typeface="微软雅黑" panose="020B0503020204020204" charset="-122"/>
                  </a:rPr>
                  <a:t>中的节点部分可以任意接入，另一部分则</a:t>
                </a:r>
                <a:r>
                  <a:rPr lang="zh-CN" altLang="en-US" sz="1400" dirty="0" smtClean="0">
                    <a:solidFill>
                      <a:schemeClr val="tx1">
                        <a:lumMod val="65000"/>
                        <a:lumOff val="35000"/>
                      </a:schemeClr>
                    </a:solidFill>
                    <a:latin typeface="微软雅黑" panose="020B0503020204020204" charset="-122"/>
                    <a:ea typeface="微软雅黑" panose="020B0503020204020204" charset="-122"/>
                  </a:rPr>
                  <a:t>必须通过</a:t>
                </a:r>
                <a:r>
                  <a:rPr lang="zh-CN" altLang="en-US" sz="1400" dirty="0">
                    <a:solidFill>
                      <a:schemeClr val="tx1">
                        <a:lumMod val="65000"/>
                        <a:lumOff val="35000"/>
                      </a:schemeClr>
                    </a:solidFill>
                    <a:latin typeface="微软雅黑" panose="020B0503020204020204" charset="-122"/>
                    <a:ea typeface="微软雅黑" panose="020B0503020204020204" charset="-122"/>
                  </a:rPr>
                  <a:t>授权才可以接入的区块链</a:t>
                </a:r>
                <a:r>
                  <a:rPr lang="zh-CN" altLang="en-US" sz="1400" dirty="0" smtClean="0">
                    <a:solidFill>
                      <a:schemeClr val="tx1">
                        <a:lumMod val="65000"/>
                        <a:lumOff val="35000"/>
                      </a:schemeClr>
                    </a:solidFill>
                    <a:latin typeface="微软雅黑" panose="020B0503020204020204" charset="-122"/>
                    <a:ea typeface="微软雅黑" panose="020B0503020204020204" charset="-122"/>
                  </a:rPr>
                  <a:t>。比如清算。 </a:t>
                </a:r>
                <a:endParaRPr lang="zh-CN" altLang="en-US" sz="1400" dirty="0">
                  <a:solidFill>
                    <a:schemeClr val="tx1">
                      <a:lumMod val="65000"/>
                      <a:lumOff val="35000"/>
                    </a:schemeClr>
                  </a:solidFill>
                  <a:latin typeface="微软雅黑" panose="020B0503020204020204" charset="-122"/>
                  <a:ea typeface="微软雅黑" panose="020B0503020204020204" charset="-122"/>
                </a:endParaRPr>
              </a:p>
            </p:txBody>
          </p:sp>
        </p:grpSp>
        <p:pic>
          <p:nvPicPr>
            <p:cNvPr id="83" name="内容占位符 3"/>
            <p:cNvPicPr>
              <a:picLocks noChangeAspect="1"/>
            </p:cNvPicPr>
            <p:nvPr/>
          </p:nvPicPr>
          <p:blipFill>
            <a:blip r:embed="rId4"/>
            <a:stretch>
              <a:fillRect/>
            </a:stretch>
          </p:blipFill>
          <p:spPr>
            <a:xfrm>
              <a:off x="1593" y="5890"/>
              <a:ext cx="10557" cy="2737"/>
            </a:xfrm>
            <a:prstGeom prst="rect">
              <a:avLst/>
            </a:prstGeom>
          </p:spPr>
        </p:pic>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sp>
        <p:nvSpPr>
          <p:cNvPr id="50" name="文本框 49"/>
          <p:cNvSpPr txBox="1"/>
          <p:nvPr/>
        </p:nvSpPr>
        <p:spPr>
          <a:xfrm>
            <a:off x="398832" y="316010"/>
            <a:ext cx="1860497" cy="369332"/>
          </a:xfrm>
          <a:prstGeom prst="rect">
            <a:avLst/>
          </a:prstGeom>
          <a:noFill/>
        </p:spPr>
        <p:txBody>
          <a:bodyPr wrap="square" rtlCol="0">
            <a:spAutoFit/>
          </a:bodyPr>
          <a:lstStyle/>
          <a:p>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发展</a:t>
            </a:r>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cxnSp>
        <p:nvCxnSpPr>
          <p:cNvPr id="53" name="直线连接符 52"/>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sp>
        <p:nvSpPr>
          <p:cNvPr id="3" name="文本框 2"/>
          <p:cNvSpPr txBox="1"/>
          <p:nvPr/>
        </p:nvSpPr>
        <p:spPr>
          <a:xfrm>
            <a:off x="3803514" y="1325789"/>
            <a:ext cx="2538920" cy="400110"/>
          </a:xfrm>
          <a:prstGeom prst="rect">
            <a:avLst/>
          </a:prstGeom>
          <a:noFill/>
        </p:spPr>
        <p:txBody>
          <a:bodyPr wrap="square" rtlCol="0">
            <a:spAutoFit/>
          </a:bodyPr>
          <a:lstStyle/>
          <a:p>
            <a:r>
              <a:rPr kumimoji="1" lang="zh-CN" altLang="en-US" sz="2000" dirty="0" smtClean="0">
                <a:solidFill>
                  <a:schemeClr val="tx1">
                    <a:lumMod val="75000"/>
                    <a:lumOff val="25000"/>
                  </a:schemeClr>
                </a:solidFill>
                <a:latin typeface="Microsoft YaHei" charset="-122"/>
                <a:ea typeface="Microsoft YaHei" charset="-122"/>
                <a:cs typeface="Microsoft YaHei" charset="-122"/>
              </a:rPr>
              <a:t>区块链演化史</a:t>
            </a:r>
            <a:endParaRPr kumimoji="1" lang="zh-CN" altLang="en-US" sz="2000" dirty="0">
              <a:solidFill>
                <a:schemeClr val="tx1">
                  <a:lumMod val="75000"/>
                  <a:lumOff val="25000"/>
                </a:schemeClr>
              </a:solidFill>
              <a:latin typeface="Microsoft YaHei" charset="-122"/>
              <a:ea typeface="Microsoft YaHei" charset="-122"/>
              <a:cs typeface="Microsoft YaHei" charset="-122"/>
            </a:endParaRPr>
          </a:p>
        </p:txBody>
      </p:sp>
      <p:grpSp>
        <p:nvGrpSpPr>
          <p:cNvPr id="6" name="组 5"/>
          <p:cNvGrpSpPr/>
          <p:nvPr/>
        </p:nvGrpSpPr>
        <p:grpSpPr>
          <a:xfrm>
            <a:off x="1770432" y="2597341"/>
            <a:ext cx="768485" cy="768485"/>
            <a:chOff x="1770434" y="2701905"/>
            <a:chExt cx="768485" cy="768485"/>
          </a:xfrm>
        </p:grpSpPr>
        <p:sp>
          <p:nvSpPr>
            <p:cNvPr id="4" name="椭圆 3"/>
            <p:cNvSpPr/>
            <p:nvPr/>
          </p:nvSpPr>
          <p:spPr>
            <a:xfrm>
              <a:off x="1770434" y="2701905"/>
              <a:ext cx="768485" cy="768485"/>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sz="2400" dirty="0"/>
            </a:p>
          </p:txBody>
        </p:sp>
        <p:sp>
          <p:nvSpPr>
            <p:cNvPr id="5" name="文本框 4"/>
            <p:cNvSpPr txBox="1"/>
            <p:nvPr/>
          </p:nvSpPr>
          <p:spPr>
            <a:xfrm>
              <a:off x="1828800" y="2839495"/>
              <a:ext cx="671208" cy="523220"/>
            </a:xfrm>
            <a:prstGeom prst="rect">
              <a:avLst/>
            </a:prstGeom>
            <a:noFill/>
          </p:spPr>
          <p:txBody>
            <a:bodyPr wrap="square" rtlCol="0">
              <a:spAutoFit/>
            </a:bodyPr>
            <a:lstStyle/>
            <a:p>
              <a:r>
                <a:rPr kumimoji="1" lang="en-US" altLang="zh-CN" sz="2800" dirty="0" smtClean="0">
                  <a:solidFill>
                    <a:schemeClr val="bg1"/>
                  </a:solidFill>
                </a:rPr>
                <a:t>1.0</a:t>
              </a:r>
              <a:endParaRPr kumimoji="1" lang="zh-CN" altLang="en-US" sz="2800" dirty="0">
                <a:solidFill>
                  <a:schemeClr val="bg1"/>
                </a:solidFill>
              </a:endParaRPr>
            </a:p>
          </p:txBody>
        </p:sp>
      </p:grpSp>
      <p:grpSp>
        <p:nvGrpSpPr>
          <p:cNvPr id="11" name="组 10"/>
          <p:cNvGrpSpPr/>
          <p:nvPr/>
        </p:nvGrpSpPr>
        <p:grpSpPr>
          <a:xfrm>
            <a:off x="4229099" y="3258569"/>
            <a:ext cx="768485" cy="768485"/>
            <a:chOff x="1770434" y="2701905"/>
            <a:chExt cx="768485" cy="768485"/>
          </a:xfrm>
        </p:grpSpPr>
        <p:sp>
          <p:nvSpPr>
            <p:cNvPr id="12" name="椭圆 11"/>
            <p:cNvSpPr/>
            <p:nvPr/>
          </p:nvSpPr>
          <p:spPr>
            <a:xfrm>
              <a:off x="1770434" y="2701905"/>
              <a:ext cx="768485" cy="768485"/>
            </a:xfrm>
            <a:prstGeom prst="ellipse">
              <a:avLst/>
            </a:prstGeom>
            <a:gradFill flip="none" rotWithShape="1">
              <a:gsLst>
                <a:gs pos="0">
                  <a:schemeClr val="accent1">
                    <a:lumMod val="67000"/>
                  </a:schemeClr>
                </a:gs>
                <a:gs pos="48000">
                  <a:schemeClr val="accent1">
                    <a:lumMod val="97000"/>
                    <a:lumOff val="3000"/>
                  </a:schemeClr>
                </a:gs>
                <a:gs pos="100000">
                  <a:schemeClr val="accent1">
                    <a:lumMod val="60000"/>
                    <a:lumOff val="40000"/>
                  </a:schemeClr>
                </a:gs>
              </a:gsLst>
              <a:lin ang="16200000" scaled="1"/>
              <a:tileRect/>
            </a:gradFill>
            <a:ln>
              <a:noFill/>
            </a:ln>
          </p:spPr>
          <p:style>
            <a:lnRef idx="1">
              <a:schemeClr val="accent6"/>
            </a:lnRef>
            <a:fillRef idx="3">
              <a:schemeClr val="accent6"/>
            </a:fillRef>
            <a:effectRef idx="2">
              <a:schemeClr val="accent6"/>
            </a:effectRef>
            <a:fontRef idx="minor">
              <a:schemeClr val="lt1"/>
            </a:fontRef>
          </p:style>
          <p:txBody>
            <a:bodyPr rtlCol="0" anchor="ctr"/>
            <a:lstStyle/>
            <a:p>
              <a:pPr algn="ctr"/>
              <a:endParaRPr kumimoji="1" lang="zh-CN" altLang="en-US" sz="2400" dirty="0"/>
            </a:p>
          </p:txBody>
        </p:sp>
        <p:sp>
          <p:nvSpPr>
            <p:cNvPr id="13" name="文本框 12"/>
            <p:cNvSpPr txBox="1"/>
            <p:nvPr/>
          </p:nvSpPr>
          <p:spPr>
            <a:xfrm>
              <a:off x="1828800" y="2839495"/>
              <a:ext cx="671208" cy="523220"/>
            </a:xfrm>
            <a:prstGeom prst="rect">
              <a:avLst/>
            </a:prstGeom>
            <a:noFill/>
            <a:ln>
              <a:noFill/>
            </a:ln>
          </p:spPr>
          <p:txBody>
            <a:bodyPr wrap="square" rtlCol="0">
              <a:spAutoFit/>
            </a:bodyPr>
            <a:lstStyle/>
            <a:p>
              <a:r>
                <a:rPr kumimoji="1" lang="en-US" altLang="zh-CN" sz="2800" dirty="0" smtClean="0">
                  <a:solidFill>
                    <a:schemeClr val="bg1"/>
                  </a:solidFill>
                </a:rPr>
                <a:t>2.0</a:t>
              </a:r>
              <a:endParaRPr kumimoji="1" lang="zh-CN" altLang="en-US" sz="2800" dirty="0">
                <a:solidFill>
                  <a:schemeClr val="bg1"/>
                </a:solidFill>
              </a:endParaRPr>
            </a:p>
          </p:txBody>
        </p:sp>
      </p:grpSp>
      <p:grpSp>
        <p:nvGrpSpPr>
          <p:cNvPr id="10" name="组 9"/>
          <p:cNvGrpSpPr/>
          <p:nvPr/>
        </p:nvGrpSpPr>
        <p:grpSpPr>
          <a:xfrm>
            <a:off x="6772879" y="2653080"/>
            <a:ext cx="852972" cy="734810"/>
            <a:chOff x="6796569" y="2435903"/>
            <a:chExt cx="852972" cy="734810"/>
          </a:xfrm>
        </p:grpSpPr>
        <p:sp>
          <p:nvSpPr>
            <p:cNvPr id="7" name="正五边形 6"/>
            <p:cNvSpPr/>
            <p:nvPr/>
          </p:nvSpPr>
          <p:spPr>
            <a:xfrm>
              <a:off x="6796569" y="2435903"/>
              <a:ext cx="771550" cy="734810"/>
            </a:xfrm>
            <a:prstGeom prst="pentagon">
              <a:avLst/>
            </a:prstGeom>
            <a:gradFill flip="none" rotWithShape="1">
              <a:gsLst>
                <a:gs pos="1000">
                  <a:schemeClr val="accent6">
                    <a:lumMod val="40000"/>
                    <a:lumOff val="60000"/>
                  </a:schemeClr>
                </a:gs>
                <a:gs pos="99000">
                  <a:srgbClr val="FC9706"/>
                </a:gs>
              </a:gsLst>
              <a:path path="circle">
                <a:fillToRect l="50000" t="-80000" r="50000" b="180000"/>
              </a:path>
              <a:tileRect/>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6881056" y="2597341"/>
              <a:ext cx="768485" cy="523220"/>
            </a:xfrm>
            <a:prstGeom prst="rect">
              <a:avLst/>
            </a:prstGeom>
            <a:noFill/>
          </p:spPr>
          <p:txBody>
            <a:bodyPr wrap="square" rtlCol="0">
              <a:spAutoFit/>
            </a:bodyPr>
            <a:lstStyle/>
            <a:p>
              <a:r>
                <a:rPr kumimoji="1" lang="en-US" altLang="zh-CN" sz="2800" dirty="0" smtClean="0">
                  <a:solidFill>
                    <a:schemeClr val="bg1"/>
                  </a:solidFill>
                </a:rPr>
                <a:t>3.0</a:t>
              </a:r>
              <a:endParaRPr kumimoji="1" lang="zh-CN" altLang="en-US" sz="2800" dirty="0">
                <a:solidFill>
                  <a:schemeClr val="bg1"/>
                </a:solidFill>
              </a:endParaRPr>
            </a:p>
          </p:txBody>
        </p:sp>
      </p:grpSp>
      <p:cxnSp>
        <p:nvCxnSpPr>
          <p:cNvPr id="15" name="直线连接符 14"/>
          <p:cNvCxnSpPr>
            <a:endCxn id="4" idx="2"/>
          </p:cNvCxnSpPr>
          <p:nvPr/>
        </p:nvCxnSpPr>
        <p:spPr>
          <a:xfrm>
            <a:off x="0" y="2981583"/>
            <a:ext cx="1770432" cy="1"/>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cxnSp>
        <p:nvCxnSpPr>
          <p:cNvPr id="17" name="直线连接符 16"/>
          <p:cNvCxnSpPr/>
          <p:nvPr/>
        </p:nvCxnSpPr>
        <p:spPr>
          <a:xfrm>
            <a:off x="2693297" y="3120561"/>
            <a:ext cx="1421503" cy="426541"/>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cxnSp>
        <p:nvCxnSpPr>
          <p:cNvPr id="19" name="直线连接符 18"/>
          <p:cNvCxnSpPr/>
          <p:nvPr/>
        </p:nvCxnSpPr>
        <p:spPr>
          <a:xfrm flipV="1">
            <a:off x="5072971" y="3097613"/>
            <a:ext cx="1642176" cy="545198"/>
          </a:xfrm>
          <a:prstGeom prst="line">
            <a:avLst/>
          </a:prstGeom>
          <a:ln w="9525">
            <a:prstDash val="dash"/>
          </a:ln>
        </p:spPr>
        <p:style>
          <a:lnRef idx="2">
            <a:schemeClr val="accent1"/>
          </a:lnRef>
          <a:fillRef idx="0">
            <a:schemeClr val="accent1"/>
          </a:fillRef>
          <a:effectRef idx="1">
            <a:schemeClr val="accent1"/>
          </a:effectRef>
          <a:fontRef idx="minor">
            <a:schemeClr val="tx1"/>
          </a:fontRef>
        </p:style>
      </p:cxnSp>
      <p:sp>
        <p:nvSpPr>
          <p:cNvPr id="21" name="文本框 20"/>
          <p:cNvSpPr txBox="1"/>
          <p:nvPr/>
        </p:nvSpPr>
        <p:spPr>
          <a:xfrm>
            <a:off x="1360065" y="3650505"/>
            <a:ext cx="1608673" cy="787523"/>
          </a:xfrm>
          <a:prstGeom prst="rect">
            <a:avLst/>
          </a:prstGeom>
          <a:noFill/>
        </p:spPr>
        <p:txBody>
          <a:bodyPr wrap="square" rtlCol="0">
            <a:spAutoFit/>
          </a:bodyPr>
          <a:lstStyle/>
          <a:p>
            <a:pPr>
              <a:lnSpc>
                <a:spcPct val="150000"/>
              </a:lnSpc>
            </a:pPr>
            <a:r>
              <a:rPr kumimoji="1" lang="zh-CN" altLang="en-US" sz="1600" dirty="0" smtClean="0">
                <a:solidFill>
                  <a:schemeClr val="tx1">
                    <a:lumMod val="65000"/>
                    <a:lumOff val="35000"/>
                  </a:schemeClr>
                </a:solidFill>
                <a:latin typeface="Microsoft YaHei" charset="-122"/>
                <a:ea typeface="Microsoft YaHei" charset="-122"/>
                <a:cs typeface="Microsoft YaHei" charset="-122"/>
              </a:rPr>
              <a:t>电子现金去中心化交易</a:t>
            </a:r>
            <a:endParaRPr kumimoji="1" lang="zh-CN" altLang="en-US" sz="1600" dirty="0">
              <a:solidFill>
                <a:schemeClr val="tx1">
                  <a:lumMod val="65000"/>
                  <a:lumOff val="35000"/>
                </a:schemeClr>
              </a:solidFill>
              <a:latin typeface="Microsoft YaHei" charset="-122"/>
              <a:ea typeface="Microsoft YaHei" charset="-122"/>
              <a:cs typeface="Microsoft YaHei" charset="-122"/>
            </a:endParaRPr>
          </a:p>
        </p:txBody>
      </p:sp>
      <p:sp>
        <p:nvSpPr>
          <p:cNvPr id="25" name="文本框 24"/>
          <p:cNvSpPr txBox="1"/>
          <p:nvPr/>
        </p:nvSpPr>
        <p:spPr>
          <a:xfrm>
            <a:off x="3818732" y="4263400"/>
            <a:ext cx="1608673" cy="1156855"/>
          </a:xfrm>
          <a:prstGeom prst="rect">
            <a:avLst/>
          </a:prstGeom>
          <a:noFill/>
        </p:spPr>
        <p:txBody>
          <a:bodyPr wrap="square" rtlCol="0">
            <a:spAutoFit/>
          </a:bodyPr>
          <a:lstStyle/>
          <a:p>
            <a:pPr>
              <a:lnSpc>
                <a:spcPct val="150000"/>
              </a:lnSpc>
            </a:pPr>
            <a:r>
              <a:rPr kumimoji="1" lang="zh-CN" altLang="en-US" sz="1600" dirty="0" smtClean="0">
                <a:solidFill>
                  <a:schemeClr val="tx1">
                    <a:lumMod val="65000"/>
                    <a:lumOff val="35000"/>
                  </a:schemeClr>
                </a:solidFill>
                <a:latin typeface="Microsoft YaHei" charset="-122"/>
                <a:ea typeface="Microsoft YaHei" charset="-122"/>
                <a:cs typeface="Microsoft YaHei" charset="-122"/>
              </a:rPr>
              <a:t>智能合约、数字资产、各行业应用</a:t>
            </a:r>
            <a:endParaRPr kumimoji="1" lang="zh-CN" altLang="en-US" sz="1600" dirty="0">
              <a:solidFill>
                <a:schemeClr val="tx1">
                  <a:lumMod val="65000"/>
                  <a:lumOff val="35000"/>
                </a:schemeClr>
              </a:solidFill>
              <a:latin typeface="Microsoft YaHei" charset="-122"/>
              <a:ea typeface="Microsoft YaHei" charset="-122"/>
              <a:cs typeface="Microsoft YaHei" charset="-122"/>
            </a:endParaRPr>
          </a:p>
        </p:txBody>
      </p:sp>
      <p:sp>
        <p:nvSpPr>
          <p:cNvPr id="26" name="文本框 25"/>
          <p:cNvSpPr txBox="1"/>
          <p:nvPr/>
        </p:nvSpPr>
        <p:spPr>
          <a:xfrm>
            <a:off x="6437271" y="3747713"/>
            <a:ext cx="1608673" cy="1200329"/>
          </a:xfrm>
          <a:prstGeom prst="rect">
            <a:avLst/>
          </a:prstGeom>
          <a:noFill/>
        </p:spPr>
        <p:txBody>
          <a:bodyPr wrap="square" rtlCol="0">
            <a:spAutoFit/>
          </a:bodyPr>
          <a:lstStyle/>
          <a:p>
            <a:pPr>
              <a:lnSpc>
                <a:spcPct val="150000"/>
              </a:lnSpc>
            </a:pPr>
            <a:r>
              <a:rPr kumimoji="1" lang="zh-CN" altLang="en-US" sz="1600" dirty="0" smtClean="0">
                <a:solidFill>
                  <a:schemeClr val="tx1">
                    <a:lumMod val="65000"/>
                    <a:lumOff val="35000"/>
                  </a:schemeClr>
                </a:solidFill>
                <a:latin typeface="Microsoft YaHei" charset="-122"/>
                <a:ea typeface="Microsoft YaHei" charset="-122"/>
                <a:cs typeface="Microsoft YaHei" charset="-122"/>
              </a:rPr>
              <a:t>去中心化互联网</a:t>
            </a:r>
            <a:endParaRPr kumimoji="1" lang="en-US" altLang="zh-CN" sz="1600" dirty="0" smtClean="0">
              <a:solidFill>
                <a:schemeClr val="tx1">
                  <a:lumMod val="65000"/>
                  <a:lumOff val="35000"/>
                </a:schemeClr>
              </a:solidFill>
              <a:latin typeface="Microsoft YaHei" charset="-122"/>
              <a:ea typeface="Microsoft YaHei" charset="-122"/>
              <a:cs typeface="Microsoft YaHei" charset="-122"/>
            </a:endParaRPr>
          </a:p>
          <a:p>
            <a:pPr>
              <a:lnSpc>
                <a:spcPct val="150000"/>
              </a:lnSpc>
            </a:pPr>
            <a:r>
              <a:rPr kumimoji="1" lang="zh-CN" altLang="en-US" sz="1600" dirty="0" smtClean="0">
                <a:solidFill>
                  <a:schemeClr val="tx1">
                    <a:lumMod val="65000"/>
                    <a:lumOff val="35000"/>
                  </a:schemeClr>
                </a:solidFill>
                <a:latin typeface="Microsoft YaHei" charset="-122"/>
                <a:ea typeface="Microsoft YaHei" charset="-122"/>
                <a:cs typeface="Microsoft YaHei" charset="-122"/>
              </a:rPr>
              <a:t>去中心化社会治理</a:t>
            </a:r>
            <a:endParaRPr kumimoji="1" lang="zh-CN" altLang="en-US" sz="1600" dirty="0">
              <a:solidFill>
                <a:schemeClr val="tx1">
                  <a:lumMod val="65000"/>
                  <a:lumOff val="35000"/>
                </a:schemeClr>
              </a:solidFill>
              <a:latin typeface="Microsoft YaHei" charset="-122"/>
              <a:ea typeface="Microsoft YaHei" charset="-122"/>
              <a:cs typeface="Microsoft YaHei" charset="-122"/>
            </a:endParaRPr>
          </a:p>
        </p:txBody>
      </p:sp>
    </p:spTree>
    <p:extLst>
      <p:ext uri="{BB962C8B-B14F-4D97-AF65-F5344CB8AC3E}">
        <p14:creationId xmlns:p14="http://schemas.microsoft.com/office/powerpoint/2010/main" val="194002616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sp>
        <p:nvSpPr>
          <p:cNvPr id="50" name="文本框 49"/>
          <p:cNvSpPr txBox="1"/>
          <p:nvPr/>
        </p:nvSpPr>
        <p:spPr>
          <a:xfrm>
            <a:off x="398832" y="316010"/>
            <a:ext cx="1860497" cy="369332"/>
          </a:xfrm>
          <a:prstGeom prst="rect">
            <a:avLst/>
          </a:prstGeom>
          <a:noFill/>
        </p:spPr>
        <p:txBody>
          <a:bodyPr wrap="square" rtlCol="0">
            <a:spAutoFit/>
          </a:bodyPr>
          <a:lstStyle/>
          <a:p>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基础架构</a:t>
            </a:r>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cxnSp>
        <p:nvCxnSpPr>
          <p:cNvPr id="53" name="直线连接符 52"/>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pic>
        <p:nvPicPr>
          <p:cNvPr id="4" name="图片 3"/>
          <p:cNvPicPr>
            <a:picLocks noChangeAspect="1"/>
          </p:cNvPicPr>
          <p:nvPr/>
        </p:nvPicPr>
        <p:blipFill rotWithShape="1">
          <a:blip r:embed="rId4"/>
          <a:srcRect l="10983" t="14574" r="15618" b="2689"/>
          <a:stretch/>
        </p:blipFill>
        <p:spPr>
          <a:xfrm>
            <a:off x="1643973" y="2389948"/>
            <a:ext cx="5807413" cy="3541043"/>
          </a:xfrm>
          <a:prstGeom prst="rect">
            <a:avLst/>
          </a:prstGeom>
        </p:spPr>
      </p:pic>
      <p:sp>
        <p:nvSpPr>
          <p:cNvPr id="2" name="文本框 1"/>
          <p:cNvSpPr txBox="1"/>
          <p:nvPr/>
        </p:nvSpPr>
        <p:spPr>
          <a:xfrm>
            <a:off x="3069077" y="1475581"/>
            <a:ext cx="2996119" cy="461665"/>
          </a:xfrm>
          <a:prstGeom prst="rect">
            <a:avLst/>
          </a:prstGeom>
          <a:noFill/>
        </p:spPr>
        <p:txBody>
          <a:bodyPr wrap="square" rtlCol="0">
            <a:spAutoFit/>
          </a:bodyPr>
          <a:lstStyle/>
          <a:p>
            <a:r>
              <a:rPr kumimoji="1" lang="zh-CN" altLang="en-US" sz="2400" smtClean="0">
                <a:latin typeface="Microsoft YaHei" charset="-122"/>
                <a:ea typeface="Microsoft YaHei" charset="-122"/>
                <a:cs typeface="Microsoft YaHei" charset="-122"/>
              </a:rPr>
              <a:t>区块链基础技术架构</a:t>
            </a:r>
            <a:endParaRPr kumimoji="1" lang="zh-CN" altLang="en-US" sz="2400">
              <a:latin typeface="Microsoft YaHei" charset="-122"/>
              <a:ea typeface="Microsoft YaHei" charset="-122"/>
              <a:cs typeface="Microsoft YaHei" charset="-122"/>
            </a:endParaRPr>
          </a:p>
        </p:txBody>
      </p:sp>
    </p:spTree>
    <p:extLst>
      <p:ext uri="{BB962C8B-B14F-4D97-AF65-F5344CB8AC3E}">
        <p14:creationId xmlns:p14="http://schemas.microsoft.com/office/powerpoint/2010/main" val="78949213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alphaModFix amt="62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sp>
        <p:nvSpPr>
          <p:cNvPr id="50" name="文本框 49"/>
          <p:cNvSpPr txBox="1"/>
          <p:nvPr/>
        </p:nvSpPr>
        <p:spPr>
          <a:xfrm>
            <a:off x="398832" y="316010"/>
            <a:ext cx="1860497" cy="369332"/>
          </a:xfrm>
          <a:prstGeom prst="rect">
            <a:avLst/>
          </a:prstGeom>
          <a:noFill/>
        </p:spPr>
        <p:txBody>
          <a:bodyPr wrap="square" rtlCol="0">
            <a:spAutoFit/>
          </a:bodyPr>
          <a:lstStyle/>
          <a:p>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共识算法</a:t>
            </a:r>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cxnSp>
        <p:nvCxnSpPr>
          <p:cNvPr id="53" name="直线连接符 52"/>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55" name="图片 5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pic>
        <p:nvPicPr>
          <p:cNvPr id="2" name="图片 1"/>
          <p:cNvPicPr>
            <a:picLocks noChangeAspect="1"/>
          </p:cNvPicPr>
          <p:nvPr/>
        </p:nvPicPr>
        <p:blipFill rotWithShape="1">
          <a:blip r:embed="rId4"/>
          <a:srcRect l="67531" t="11381" r="3206" b="21569"/>
          <a:stretch/>
        </p:blipFill>
        <p:spPr>
          <a:xfrm>
            <a:off x="5932715" y="2274062"/>
            <a:ext cx="1919001" cy="2484976"/>
          </a:xfrm>
          <a:prstGeom prst="rect">
            <a:avLst/>
          </a:prstGeom>
        </p:spPr>
      </p:pic>
      <p:pic>
        <p:nvPicPr>
          <p:cNvPr id="7" name="图片 6"/>
          <p:cNvPicPr>
            <a:picLocks noChangeAspect="1"/>
          </p:cNvPicPr>
          <p:nvPr/>
        </p:nvPicPr>
        <p:blipFill rotWithShape="1">
          <a:blip r:embed="rId4"/>
          <a:srcRect l="35347" t="11381" r="35930" b="21569"/>
          <a:stretch/>
        </p:blipFill>
        <p:spPr>
          <a:xfrm>
            <a:off x="3534147" y="2274062"/>
            <a:ext cx="1883628" cy="2484976"/>
          </a:xfrm>
          <a:prstGeom prst="rect">
            <a:avLst/>
          </a:prstGeom>
        </p:spPr>
      </p:pic>
      <p:pic>
        <p:nvPicPr>
          <p:cNvPr id="9" name="图片 8"/>
          <p:cNvPicPr>
            <a:picLocks noChangeAspect="1"/>
          </p:cNvPicPr>
          <p:nvPr/>
        </p:nvPicPr>
        <p:blipFill rotWithShape="1">
          <a:blip r:embed="rId4"/>
          <a:srcRect l="2802" t="11381" r="68115" b="21569"/>
          <a:stretch/>
        </p:blipFill>
        <p:spPr>
          <a:xfrm>
            <a:off x="1139446" y="2274062"/>
            <a:ext cx="1907212" cy="2484976"/>
          </a:xfrm>
          <a:prstGeom prst="rect">
            <a:avLst/>
          </a:prstGeom>
        </p:spPr>
      </p:pic>
    </p:spTree>
    <p:extLst>
      <p:ext uri="{BB962C8B-B14F-4D97-AF65-F5344CB8AC3E}">
        <p14:creationId xmlns:p14="http://schemas.microsoft.com/office/powerpoint/2010/main" val="26353598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cxnSp>
        <p:nvCxnSpPr>
          <p:cNvPr id="11" name="直线连接符 10"/>
          <p:cNvCxnSpPr/>
          <p:nvPr/>
        </p:nvCxnSpPr>
        <p:spPr>
          <a:xfrm flipH="1">
            <a:off x="2914970" y="2686884"/>
            <a:ext cx="1494013" cy="1494013"/>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grpSp>
        <p:nvGrpSpPr>
          <p:cNvPr id="3" name="组合 2"/>
          <p:cNvGrpSpPr/>
          <p:nvPr/>
        </p:nvGrpSpPr>
        <p:grpSpPr>
          <a:xfrm>
            <a:off x="2844540" y="2649231"/>
            <a:ext cx="4639563" cy="894681"/>
            <a:chOff x="3641" y="2866"/>
            <a:chExt cx="7306" cy="1409"/>
          </a:xfrm>
        </p:grpSpPr>
        <p:sp>
          <p:nvSpPr>
            <p:cNvPr id="5" name="TextBox 4"/>
            <p:cNvSpPr txBox="1"/>
            <p:nvPr/>
          </p:nvSpPr>
          <p:spPr>
            <a:xfrm>
              <a:off x="5924" y="3548"/>
              <a:ext cx="5023" cy="727"/>
            </a:xfrm>
            <a:prstGeom prst="rect">
              <a:avLst/>
            </a:prstGeom>
            <a:noFill/>
          </p:spPr>
          <p:txBody>
            <a:bodyPr wrap="square" rtlCol="0">
              <a:spAutoFit/>
            </a:bodyPr>
            <a:lstStyle/>
            <a:p>
              <a:r>
                <a:rPr lang="zh-CN" altLang="en-US" sz="2400" dirty="0" smtClean="0">
                  <a:solidFill>
                    <a:schemeClr val="tx1">
                      <a:lumMod val="65000"/>
                      <a:lumOff val="35000"/>
                    </a:schemeClr>
                  </a:solidFill>
                  <a:latin typeface="微软雅黑" panose="020B0503020204020204" charset="-122"/>
                  <a:ea typeface="微软雅黑" panose="020B0503020204020204" charset="-122"/>
                  <a:sym typeface="+mn-ea"/>
                </a:rPr>
                <a:t>区块链的应用</a:t>
              </a:r>
              <a:endParaRPr lang="zh-CN" altLang="en-US" sz="2400" b="1" dirty="0">
                <a:solidFill>
                  <a:schemeClr val="accent6">
                    <a:lumMod val="75000"/>
                  </a:schemeClr>
                </a:solidFill>
              </a:endParaRPr>
            </a:p>
          </p:txBody>
        </p:sp>
        <p:cxnSp>
          <p:nvCxnSpPr>
            <p:cNvPr id="8" name="直接连接符 7"/>
            <p:cNvCxnSpPr/>
            <p:nvPr/>
          </p:nvCxnSpPr>
          <p:spPr>
            <a:xfrm>
              <a:off x="3641" y="2866"/>
              <a:ext cx="669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2972047" y="2766702"/>
            <a:ext cx="1123298" cy="1114634"/>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3015352" y="2703401"/>
            <a:ext cx="1178558" cy="1200329"/>
          </a:xfrm>
          <a:prstGeom prst="rect">
            <a:avLst/>
          </a:prstGeom>
          <a:noFill/>
        </p:spPr>
        <p:txBody>
          <a:bodyPr wrap="square" rtlCol="0">
            <a:spAutoFit/>
          </a:bodyPr>
          <a:lstStyle/>
          <a:p>
            <a:r>
              <a:rPr kumimoji="1" lang="en-US" altLang="zh-CN" sz="7200" dirty="0" smtClean="0">
                <a:solidFill>
                  <a:schemeClr val="bg1"/>
                </a:solidFill>
              </a:rPr>
              <a:t>02</a:t>
            </a:r>
            <a:endParaRPr kumimoji="1" lang="zh-CN" altLang="en-US" sz="7200" dirty="0">
              <a:solidFill>
                <a:schemeClr val="bg1"/>
              </a:solidFill>
            </a:endParaRPr>
          </a:p>
        </p:txBody>
      </p:sp>
    </p:spTree>
    <p:extLst>
      <p:ext uri="{BB962C8B-B14F-4D97-AF65-F5344CB8AC3E}">
        <p14:creationId xmlns:p14="http://schemas.microsoft.com/office/powerpoint/2010/main" val="213622515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sp>
        <p:nvSpPr>
          <p:cNvPr id="50" name="文本框 49"/>
          <p:cNvSpPr txBox="1"/>
          <p:nvPr/>
        </p:nvSpPr>
        <p:spPr>
          <a:xfrm>
            <a:off x="390525" y="316230"/>
            <a:ext cx="2073275" cy="384810"/>
          </a:xfrm>
          <a:prstGeom prst="rect">
            <a:avLst/>
          </a:prstGeom>
          <a:noFill/>
        </p:spPr>
        <p:txBody>
          <a:bodyPr wrap="square" rtlCol="0">
            <a:spAutoFit/>
          </a:bodyPr>
          <a:lstStyle/>
          <a:p>
            <a:r>
              <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区块链的应用概览</a:t>
            </a:r>
          </a:p>
        </p:txBody>
      </p:sp>
      <p:pic>
        <p:nvPicPr>
          <p:cNvPr id="10242" name="Picture 3"/>
          <p:cNvPicPr>
            <a:picLocks noChangeAspect="1"/>
          </p:cNvPicPr>
          <p:nvPr/>
        </p:nvPicPr>
        <p:blipFill>
          <a:blip r:embed="rId4"/>
          <a:stretch>
            <a:fillRect/>
          </a:stretch>
        </p:blipFill>
        <p:spPr>
          <a:xfrm>
            <a:off x="926046" y="1130589"/>
            <a:ext cx="7420286" cy="5222364"/>
          </a:xfrm>
          <a:prstGeom prst="rect">
            <a:avLst/>
          </a:prstGeom>
          <a:noFill/>
          <a:ln w="9525">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grpSp>
        <p:nvGrpSpPr>
          <p:cNvPr id="10" name="组合 9"/>
          <p:cNvGrpSpPr/>
          <p:nvPr/>
        </p:nvGrpSpPr>
        <p:grpSpPr>
          <a:xfrm>
            <a:off x="715062" y="1256792"/>
            <a:ext cx="7689777" cy="5331861"/>
            <a:chOff x="598" y="-490"/>
            <a:chExt cx="11842" cy="8397"/>
          </a:xfrm>
        </p:grpSpPr>
        <p:sp>
          <p:nvSpPr>
            <p:cNvPr id="2" name="矩形 1"/>
            <p:cNvSpPr/>
            <p:nvPr/>
          </p:nvSpPr>
          <p:spPr>
            <a:xfrm>
              <a:off x="650" y="-490"/>
              <a:ext cx="4653" cy="630"/>
            </a:xfrm>
            <a:prstGeom prst="rect">
              <a:avLst/>
            </a:prstGeom>
          </p:spPr>
          <p:txBody>
            <a:bodyPr wrap="square">
              <a:spAutoFit/>
            </a:bodyPr>
            <a:lstStyle/>
            <a:p>
              <a:r>
                <a:rPr lang="zh-CN" altLang="en-US" sz="2000" dirty="0" smtClean="0">
                  <a:solidFill>
                    <a:schemeClr val="tx2">
                      <a:lumMod val="60000"/>
                      <a:lumOff val="40000"/>
                    </a:schemeClr>
                  </a:solidFill>
                  <a:latin typeface="微软雅黑" panose="020B0503020204020204" charset="-122"/>
                  <a:ea typeface="微软雅黑" panose="020B0503020204020204" charset="-122"/>
                  <a:cs typeface="Arial" panose="020B0604020202020204" pitchFamily="34" charset="0"/>
                </a:rPr>
                <a:t>高盛报告中的区块链</a:t>
              </a:r>
            </a:p>
          </p:txBody>
        </p:sp>
        <p:sp>
          <p:nvSpPr>
            <p:cNvPr id="9" name="矩形 8"/>
            <p:cNvSpPr/>
            <p:nvPr/>
          </p:nvSpPr>
          <p:spPr>
            <a:xfrm>
              <a:off x="616" y="222"/>
              <a:ext cx="8374" cy="401"/>
            </a:xfrm>
            <a:prstGeom prst="rect">
              <a:avLst/>
            </a:prstGeom>
          </p:spPr>
          <p:txBody>
            <a:bodyPr wrap="square">
              <a:spAutoFit/>
            </a:bodyPr>
            <a:lstStyle/>
            <a:p>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rPr>
                <a:t>基于</a:t>
              </a:r>
              <a:r>
                <a:rPr lang="zh-CN" altLang="en-US" sz="160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rPr>
                <a:t>区块链技术在西方发达国家中的发展状况分析得来</a:t>
              </a:r>
              <a:endParaRPr lang="en-US" altLang="zh-CN" sz="160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endParaRPr>
            </a:p>
          </p:txBody>
        </p:sp>
        <p:cxnSp>
          <p:nvCxnSpPr>
            <p:cNvPr id="115" name="直接连接符 114"/>
            <p:cNvCxnSpPr/>
            <p:nvPr/>
          </p:nvCxnSpPr>
          <p:spPr>
            <a:xfrm>
              <a:off x="4803" y="3735"/>
              <a:ext cx="4788" cy="0"/>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6" name="直接连接符 115"/>
            <p:cNvCxnSpPr/>
            <p:nvPr/>
          </p:nvCxnSpPr>
          <p:spPr>
            <a:xfrm>
              <a:off x="7215" y="3748"/>
              <a:ext cx="1378" cy="1298"/>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7" name="直接连接符 116"/>
            <p:cNvCxnSpPr/>
            <p:nvPr/>
          </p:nvCxnSpPr>
          <p:spPr>
            <a:xfrm flipH="1">
              <a:off x="5823" y="3748"/>
              <a:ext cx="1378" cy="1298"/>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cxnSp>
          <p:nvCxnSpPr>
            <p:cNvPr id="118" name="直接连接符 117"/>
            <p:cNvCxnSpPr/>
            <p:nvPr/>
          </p:nvCxnSpPr>
          <p:spPr>
            <a:xfrm>
              <a:off x="7197" y="3730"/>
              <a:ext cx="0" cy="1927"/>
            </a:xfrm>
            <a:prstGeom prst="lin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cxnSp>
        <p:sp>
          <p:nvSpPr>
            <p:cNvPr id="119" name="椭圆 118"/>
            <p:cNvSpPr/>
            <p:nvPr/>
          </p:nvSpPr>
          <p:spPr>
            <a:xfrm>
              <a:off x="3606" y="3197"/>
              <a:ext cx="1200" cy="1200"/>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charset="-122"/>
                <a:ea typeface="微软雅黑" panose="020B0503020204020204" charset="-122"/>
              </a:endParaRPr>
            </a:p>
          </p:txBody>
        </p:sp>
        <p:sp>
          <p:nvSpPr>
            <p:cNvPr id="120" name="椭圆 119"/>
            <p:cNvSpPr/>
            <p:nvPr/>
          </p:nvSpPr>
          <p:spPr>
            <a:xfrm>
              <a:off x="9594" y="3197"/>
              <a:ext cx="1200" cy="1200"/>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charset="-122"/>
                <a:ea typeface="微软雅黑" panose="020B0503020204020204" charset="-122"/>
              </a:endParaRPr>
            </a:p>
          </p:txBody>
        </p:sp>
        <p:sp>
          <p:nvSpPr>
            <p:cNvPr id="121" name="椭圆 120"/>
            <p:cNvSpPr/>
            <p:nvPr/>
          </p:nvSpPr>
          <p:spPr>
            <a:xfrm>
              <a:off x="8433" y="4853"/>
              <a:ext cx="1200" cy="1200"/>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charset="-122"/>
                <a:ea typeface="微软雅黑" panose="020B0503020204020204" charset="-122"/>
              </a:endParaRPr>
            </a:p>
          </p:txBody>
        </p:sp>
        <p:sp>
          <p:nvSpPr>
            <p:cNvPr id="122" name="椭圆 121"/>
            <p:cNvSpPr/>
            <p:nvPr/>
          </p:nvSpPr>
          <p:spPr>
            <a:xfrm>
              <a:off x="4785" y="4853"/>
              <a:ext cx="1200" cy="1200"/>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charset="-122"/>
                <a:ea typeface="微软雅黑" panose="020B0503020204020204" charset="-122"/>
              </a:endParaRPr>
            </a:p>
          </p:txBody>
        </p:sp>
        <p:sp>
          <p:nvSpPr>
            <p:cNvPr id="123" name="椭圆 122"/>
            <p:cNvSpPr/>
            <p:nvPr/>
          </p:nvSpPr>
          <p:spPr>
            <a:xfrm>
              <a:off x="6597" y="5656"/>
              <a:ext cx="1200" cy="1200"/>
            </a:xfrm>
            <a:prstGeom prst="ellipse">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charset="-122"/>
                <a:ea typeface="微软雅黑" panose="020B0503020204020204" charset="-122"/>
              </a:endParaRPr>
            </a:p>
          </p:txBody>
        </p:sp>
        <p:sp>
          <p:nvSpPr>
            <p:cNvPr id="124" name="椭圆 123"/>
            <p:cNvSpPr/>
            <p:nvPr/>
          </p:nvSpPr>
          <p:spPr>
            <a:xfrm>
              <a:off x="6141" y="2679"/>
              <a:ext cx="2112" cy="2112"/>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charset="-122"/>
                <a:ea typeface="微软雅黑" panose="020B0503020204020204" charset="-122"/>
              </a:endParaRPr>
            </a:p>
          </p:txBody>
        </p:sp>
        <p:sp>
          <p:nvSpPr>
            <p:cNvPr id="125" name="矩形 124"/>
            <p:cNvSpPr/>
            <p:nvPr/>
          </p:nvSpPr>
          <p:spPr>
            <a:xfrm>
              <a:off x="10794" y="3455"/>
              <a:ext cx="1646" cy="548"/>
            </a:xfrm>
            <a:prstGeom prst="rect">
              <a:avLst/>
            </a:prstGeom>
          </p:spPr>
          <p:txBody>
            <a:bodyPr vert="horz" wrap="square">
              <a:noAutofit/>
            </a:bodyPr>
            <a:lstStyle/>
            <a:p>
              <a:pPr algn="r">
                <a:lnSpc>
                  <a:spcPct val="120000"/>
                </a:lnSpc>
              </a:pPr>
              <a:r>
                <a:rPr lang="zh-CN" altLang="en-US" sz="1600" dirty="0">
                  <a:solidFill>
                    <a:schemeClr val="tx1">
                      <a:lumMod val="65000"/>
                      <a:lumOff val="35000"/>
                    </a:schemeClr>
                  </a:solidFill>
                  <a:latin typeface="微软雅黑" panose="020B0503020204020204" charset="-122"/>
                  <a:ea typeface="微软雅黑" panose="020B0503020204020204" charset="-122"/>
                </a:rPr>
                <a:t>防止洗钱</a:t>
              </a:r>
            </a:p>
          </p:txBody>
        </p:sp>
        <p:sp>
          <p:nvSpPr>
            <p:cNvPr id="126" name="矩形 125"/>
            <p:cNvSpPr/>
            <p:nvPr/>
          </p:nvSpPr>
          <p:spPr>
            <a:xfrm>
              <a:off x="9466" y="5996"/>
              <a:ext cx="2043" cy="513"/>
            </a:xfrm>
            <a:prstGeom prst="rect">
              <a:avLst/>
            </a:prstGeom>
          </p:spPr>
          <p:txBody>
            <a:bodyPr vert="horz" wrap="square">
              <a:noAutofit/>
            </a:bodyPr>
            <a:lstStyle/>
            <a:p>
              <a:pPr algn="r">
                <a:lnSpc>
                  <a:spcPct val="120000"/>
                </a:lnSpc>
              </a:pPr>
              <a:r>
                <a:rPr lang="zh-CN" altLang="en-US" sz="1600" dirty="0">
                  <a:solidFill>
                    <a:schemeClr val="tx1">
                      <a:lumMod val="65000"/>
                      <a:lumOff val="35000"/>
                    </a:schemeClr>
                  </a:solidFill>
                  <a:latin typeface="微软雅黑" panose="020B0503020204020204" charset="-122"/>
                  <a:ea typeface="微软雅黑" panose="020B0503020204020204" charset="-122"/>
                </a:rPr>
                <a:t>股票交易</a:t>
              </a:r>
            </a:p>
          </p:txBody>
        </p:sp>
        <p:sp>
          <p:nvSpPr>
            <p:cNvPr id="127" name="矩形 126"/>
            <p:cNvSpPr/>
            <p:nvPr/>
          </p:nvSpPr>
          <p:spPr>
            <a:xfrm>
              <a:off x="5896" y="6921"/>
              <a:ext cx="2602" cy="986"/>
            </a:xfrm>
            <a:prstGeom prst="rect">
              <a:avLst/>
            </a:prstGeom>
          </p:spPr>
          <p:txBody>
            <a:bodyPr vert="horz" wrap="square">
              <a:noAutofit/>
            </a:bodyPr>
            <a:lstStyle/>
            <a:p>
              <a:pPr algn="r">
                <a:lnSpc>
                  <a:spcPct val="120000"/>
                </a:lnSpc>
              </a:pPr>
              <a:r>
                <a:rPr lang="zh-CN" altLang="en-US" sz="1600" dirty="0">
                  <a:solidFill>
                    <a:schemeClr val="tx1">
                      <a:lumMod val="65000"/>
                      <a:lumOff val="35000"/>
                    </a:schemeClr>
                  </a:solidFill>
                  <a:latin typeface="微软雅黑" panose="020B0503020204020204" charset="-122"/>
                  <a:ea typeface="微软雅黑" panose="020B0503020204020204" charset="-122"/>
                </a:rPr>
                <a:t>房地产产权保险</a:t>
              </a:r>
            </a:p>
          </p:txBody>
        </p:sp>
        <p:sp>
          <p:nvSpPr>
            <p:cNvPr id="128" name="矩形 127"/>
            <p:cNvSpPr/>
            <p:nvPr/>
          </p:nvSpPr>
          <p:spPr>
            <a:xfrm>
              <a:off x="2606" y="5810"/>
              <a:ext cx="2326" cy="986"/>
            </a:xfrm>
            <a:prstGeom prst="rect">
              <a:avLst/>
            </a:prstGeom>
          </p:spPr>
          <p:txBody>
            <a:bodyPr vert="horz" wrap="square">
              <a:noAutofit/>
            </a:bodyPr>
            <a:lstStyle/>
            <a:p>
              <a:pPr algn="r">
                <a:lnSpc>
                  <a:spcPct val="120000"/>
                </a:lnSpc>
              </a:pPr>
              <a:r>
                <a:rPr lang="zh-CN" altLang="en-US" sz="1600" dirty="0">
                  <a:solidFill>
                    <a:schemeClr val="tx1">
                      <a:lumMod val="65000"/>
                      <a:lumOff val="35000"/>
                    </a:schemeClr>
                  </a:solidFill>
                  <a:latin typeface="微软雅黑" panose="020B0503020204020204" charset="-122"/>
                  <a:ea typeface="微软雅黑" panose="020B0503020204020204" charset="-122"/>
                </a:rPr>
                <a:t>电力</a:t>
              </a:r>
            </a:p>
          </p:txBody>
        </p:sp>
        <p:sp>
          <p:nvSpPr>
            <p:cNvPr id="129" name="矩形 128"/>
            <p:cNvSpPr/>
            <p:nvPr/>
          </p:nvSpPr>
          <p:spPr>
            <a:xfrm>
              <a:off x="1303" y="3304"/>
              <a:ext cx="2326" cy="986"/>
            </a:xfrm>
            <a:prstGeom prst="rect">
              <a:avLst/>
            </a:prstGeom>
          </p:spPr>
          <p:txBody>
            <a:bodyPr vert="horz" wrap="square">
              <a:noAutofit/>
            </a:bodyPr>
            <a:lstStyle/>
            <a:p>
              <a:pPr algn="r">
                <a:lnSpc>
                  <a:spcPct val="120000"/>
                </a:lnSpc>
              </a:pPr>
              <a:r>
                <a:rPr lang="zh-CN" altLang="en-US" sz="1600" dirty="0" smtClean="0">
                  <a:solidFill>
                    <a:schemeClr val="tx1">
                      <a:lumMod val="65000"/>
                      <a:lumOff val="35000"/>
                    </a:schemeClr>
                  </a:solidFill>
                  <a:latin typeface="微软雅黑" panose="020B0503020204020204" charset="-122"/>
                  <a:ea typeface="微软雅黑" panose="020B0503020204020204" charset="-122"/>
                </a:rPr>
                <a:t>共享经济</a:t>
              </a:r>
              <a:endParaRPr lang="zh-CN" altLang="en-US" sz="1600" dirty="0">
                <a:solidFill>
                  <a:schemeClr val="tx1">
                    <a:lumMod val="65000"/>
                    <a:lumOff val="35000"/>
                  </a:schemeClr>
                </a:solidFill>
                <a:latin typeface="微软雅黑" panose="020B0503020204020204" charset="-122"/>
                <a:ea typeface="微软雅黑" panose="020B0503020204020204" charset="-122"/>
              </a:endParaRPr>
            </a:p>
          </p:txBody>
        </p:sp>
        <p:sp>
          <p:nvSpPr>
            <p:cNvPr id="130" name="Freeform 338"/>
            <p:cNvSpPr>
              <a:spLocks noEditPoints="1"/>
            </p:cNvSpPr>
            <p:nvPr/>
          </p:nvSpPr>
          <p:spPr bwMode="auto">
            <a:xfrm>
              <a:off x="6898" y="6046"/>
              <a:ext cx="606" cy="515"/>
            </a:xfrm>
            <a:custGeom>
              <a:avLst/>
              <a:gdLst>
                <a:gd name="T0" fmla="*/ 58 w 76"/>
                <a:gd name="T1" fmla="*/ 2 h 65"/>
                <a:gd name="T2" fmla="*/ 69 w 76"/>
                <a:gd name="T3" fmla="*/ 2 h 65"/>
                <a:gd name="T4" fmla="*/ 76 w 76"/>
                <a:gd name="T5" fmla="*/ 8 h 65"/>
                <a:gd name="T6" fmla="*/ 76 w 76"/>
                <a:gd name="T7" fmla="*/ 62 h 65"/>
                <a:gd name="T8" fmla="*/ 73 w 76"/>
                <a:gd name="T9" fmla="*/ 65 h 65"/>
                <a:gd name="T10" fmla="*/ 12 w 76"/>
                <a:gd name="T11" fmla="*/ 62 h 65"/>
                <a:gd name="T12" fmla="*/ 8 w 76"/>
                <a:gd name="T13" fmla="*/ 58 h 65"/>
                <a:gd name="T14" fmla="*/ 0 w 76"/>
                <a:gd name="T15" fmla="*/ 45 h 65"/>
                <a:gd name="T16" fmla="*/ 10 w 76"/>
                <a:gd name="T17" fmla="*/ 47 h 65"/>
                <a:gd name="T18" fmla="*/ 49 w 76"/>
                <a:gd name="T19" fmla="*/ 47 h 65"/>
                <a:gd name="T20" fmla="*/ 10 w 76"/>
                <a:gd name="T21" fmla="*/ 44 h 65"/>
                <a:gd name="T22" fmla="*/ 10 w 76"/>
                <a:gd name="T23" fmla="*/ 41 h 65"/>
                <a:gd name="T24" fmla="*/ 49 w 76"/>
                <a:gd name="T25" fmla="*/ 39 h 65"/>
                <a:gd name="T26" fmla="*/ 10 w 76"/>
                <a:gd name="T27" fmla="*/ 31 h 65"/>
                <a:gd name="T28" fmla="*/ 49 w 76"/>
                <a:gd name="T29" fmla="*/ 31 h 65"/>
                <a:gd name="T30" fmla="*/ 42 w 76"/>
                <a:gd name="T31" fmla="*/ 23 h 65"/>
                <a:gd name="T32" fmla="*/ 50 w 76"/>
                <a:gd name="T33" fmla="*/ 21 h 65"/>
                <a:gd name="T34" fmla="*/ 45 w 76"/>
                <a:gd name="T35" fmla="*/ 14 h 65"/>
                <a:gd name="T36" fmla="*/ 46 w 76"/>
                <a:gd name="T37" fmla="*/ 12 h 65"/>
                <a:gd name="T38" fmla="*/ 50 w 76"/>
                <a:gd name="T39" fmla="*/ 12 h 65"/>
                <a:gd name="T40" fmla="*/ 42 w 76"/>
                <a:gd name="T41" fmla="*/ 15 h 65"/>
                <a:gd name="T42" fmla="*/ 46 w 76"/>
                <a:gd name="T43" fmla="*/ 21 h 65"/>
                <a:gd name="T44" fmla="*/ 45 w 76"/>
                <a:gd name="T45" fmla="*/ 23 h 65"/>
                <a:gd name="T46" fmla="*/ 18 w 76"/>
                <a:gd name="T47" fmla="*/ 26 h 65"/>
                <a:gd name="T48" fmla="*/ 15 w 76"/>
                <a:gd name="T49" fmla="*/ 17 h 65"/>
                <a:gd name="T50" fmla="*/ 9 w 76"/>
                <a:gd name="T51" fmla="*/ 26 h 65"/>
                <a:gd name="T52" fmla="*/ 15 w 76"/>
                <a:gd name="T53" fmla="*/ 26 h 65"/>
                <a:gd name="T54" fmla="*/ 26 w 76"/>
                <a:gd name="T55" fmla="*/ 24 h 65"/>
                <a:gd name="T56" fmla="*/ 26 w 76"/>
                <a:gd name="T57" fmla="*/ 18 h 65"/>
                <a:gd name="T58" fmla="*/ 23 w 76"/>
                <a:gd name="T59" fmla="*/ 12 h 65"/>
                <a:gd name="T60" fmla="*/ 19 w 76"/>
                <a:gd name="T61" fmla="*/ 10 h 65"/>
                <a:gd name="T62" fmla="*/ 41 w 76"/>
                <a:gd name="T63" fmla="*/ 10 h 65"/>
                <a:gd name="T64" fmla="*/ 36 w 76"/>
                <a:gd name="T65" fmla="*/ 10 h 65"/>
                <a:gd name="T66" fmla="*/ 30 w 76"/>
                <a:gd name="T67" fmla="*/ 10 h 65"/>
                <a:gd name="T68" fmla="*/ 32 w 76"/>
                <a:gd name="T69" fmla="*/ 26 h 65"/>
                <a:gd name="T70" fmla="*/ 39 w 76"/>
                <a:gd name="T71" fmla="*/ 26 h 65"/>
                <a:gd name="T72" fmla="*/ 58 w 76"/>
                <a:gd name="T73" fmla="*/ 44 h 65"/>
                <a:gd name="T74" fmla="*/ 61 w 76"/>
                <a:gd name="T75" fmla="*/ 53 h 65"/>
                <a:gd name="T76" fmla="*/ 63 w 76"/>
                <a:gd name="T77" fmla="*/ 44 h 65"/>
                <a:gd name="T78" fmla="*/ 63 w 76"/>
                <a:gd name="T79" fmla="*/ 8 h 65"/>
                <a:gd name="T80" fmla="*/ 59 w 76"/>
                <a:gd name="T81" fmla="*/ 7 h 65"/>
                <a:gd name="T82" fmla="*/ 68 w 76"/>
                <a:gd name="T83" fmla="*/ 7 h 65"/>
                <a:gd name="T84" fmla="*/ 68 w 76"/>
                <a:gd name="T85" fmla="*/ 8 h 65"/>
                <a:gd name="T86" fmla="*/ 67 w 76"/>
                <a:gd name="T87" fmla="*/ 53 h 65"/>
                <a:gd name="T88" fmla="*/ 62 w 76"/>
                <a:gd name="T89" fmla="*/ 58 h 65"/>
                <a:gd name="T90" fmla="*/ 71 w 76"/>
                <a:gd name="T91" fmla="*/ 59 h 65"/>
                <a:gd name="T92" fmla="*/ 71 w 76"/>
                <a:gd name="T93" fmla="*/ 8 h 65"/>
                <a:gd name="T94" fmla="*/ 69 w 76"/>
                <a:gd name="T95" fmla="*/ 7 h 65"/>
                <a:gd name="T96" fmla="*/ 5 w 76"/>
                <a:gd name="T97" fmla="*/ 5 h 65"/>
                <a:gd name="T98" fmla="*/ 5 w 76"/>
                <a:gd name="T99" fmla="*/ 45 h 65"/>
                <a:gd name="T100" fmla="*/ 54 w 76"/>
                <a:gd name="T101" fmla="*/ 53 h 65"/>
                <a:gd name="T102" fmla="*/ 53 w 76"/>
                <a:gd name="T103" fmla="*/ 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6" h="65">
                  <a:moveTo>
                    <a:pt x="2" y="0"/>
                  </a:moveTo>
                  <a:cubicBezTo>
                    <a:pt x="55" y="0"/>
                    <a:pt x="55" y="0"/>
                    <a:pt x="55" y="0"/>
                  </a:cubicBezTo>
                  <a:cubicBezTo>
                    <a:pt x="57" y="0"/>
                    <a:pt x="58" y="1"/>
                    <a:pt x="58" y="2"/>
                  </a:cubicBezTo>
                  <a:cubicBezTo>
                    <a:pt x="58" y="2"/>
                    <a:pt x="59" y="2"/>
                    <a:pt x="59" y="2"/>
                  </a:cubicBezTo>
                  <a:cubicBezTo>
                    <a:pt x="68" y="2"/>
                    <a:pt x="68" y="2"/>
                    <a:pt x="68" y="2"/>
                  </a:cubicBezTo>
                  <a:cubicBezTo>
                    <a:pt x="68" y="2"/>
                    <a:pt x="69" y="2"/>
                    <a:pt x="69" y="2"/>
                  </a:cubicBezTo>
                  <a:cubicBezTo>
                    <a:pt x="69" y="2"/>
                    <a:pt x="69" y="2"/>
                    <a:pt x="70" y="2"/>
                  </a:cubicBezTo>
                  <a:cubicBezTo>
                    <a:pt x="71" y="2"/>
                    <a:pt x="73" y="2"/>
                    <a:pt x="74" y="3"/>
                  </a:cubicBezTo>
                  <a:cubicBezTo>
                    <a:pt x="75" y="5"/>
                    <a:pt x="76" y="6"/>
                    <a:pt x="76" y="8"/>
                  </a:cubicBezTo>
                  <a:cubicBezTo>
                    <a:pt x="76" y="8"/>
                    <a:pt x="76" y="8"/>
                    <a:pt x="76" y="9"/>
                  </a:cubicBezTo>
                  <a:cubicBezTo>
                    <a:pt x="76" y="9"/>
                    <a:pt x="76" y="9"/>
                    <a:pt x="76" y="9"/>
                  </a:cubicBezTo>
                  <a:cubicBezTo>
                    <a:pt x="76" y="62"/>
                    <a:pt x="76" y="62"/>
                    <a:pt x="76" y="62"/>
                  </a:cubicBezTo>
                  <a:cubicBezTo>
                    <a:pt x="76" y="62"/>
                    <a:pt x="76" y="62"/>
                    <a:pt x="76" y="62"/>
                  </a:cubicBezTo>
                  <a:cubicBezTo>
                    <a:pt x="76" y="62"/>
                    <a:pt x="76" y="62"/>
                    <a:pt x="76" y="62"/>
                  </a:cubicBezTo>
                  <a:cubicBezTo>
                    <a:pt x="76" y="63"/>
                    <a:pt x="75" y="65"/>
                    <a:pt x="73" y="65"/>
                  </a:cubicBezTo>
                  <a:cubicBezTo>
                    <a:pt x="73" y="65"/>
                    <a:pt x="73" y="64"/>
                    <a:pt x="72" y="64"/>
                  </a:cubicBezTo>
                  <a:cubicBezTo>
                    <a:pt x="14" y="64"/>
                    <a:pt x="14" y="64"/>
                    <a:pt x="14" y="64"/>
                  </a:cubicBezTo>
                  <a:cubicBezTo>
                    <a:pt x="13" y="64"/>
                    <a:pt x="12" y="63"/>
                    <a:pt x="12" y="62"/>
                  </a:cubicBezTo>
                  <a:cubicBezTo>
                    <a:pt x="12" y="58"/>
                    <a:pt x="12" y="58"/>
                    <a:pt x="12" y="58"/>
                  </a:cubicBezTo>
                  <a:cubicBezTo>
                    <a:pt x="8" y="58"/>
                    <a:pt x="8" y="58"/>
                    <a:pt x="8" y="58"/>
                  </a:cubicBezTo>
                  <a:cubicBezTo>
                    <a:pt x="8" y="58"/>
                    <a:pt x="8" y="58"/>
                    <a:pt x="8" y="58"/>
                  </a:cubicBezTo>
                  <a:cubicBezTo>
                    <a:pt x="6" y="57"/>
                    <a:pt x="4" y="56"/>
                    <a:pt x="2" y="54"/>
                  </a:cubicBezTo>
                  <a:cubicBezTo>
                    <a:pt x="1" y="52"/>
                    <a:pt x="0" y="49"/>
                    <a:pt x="0" y="45"/>
                  </a:cubicBezTo>
                  <a:cubicBezTo>
                    <a:pt x="0" y="45"/>
                    <a:pt x="0" y="45"/>
                    <a:pt x="0" y="45"/>
                  </a:cubicBezTo>
                  <a:cubicBezTo>
                    <a:pt x="0" y="3"/>
                    <a:pt x="0" y="3"/>
                    <a:pt x="0" y="3"/>
                  </a:cubicBezTo>
                  <a:cubicBezTo>
                    <a:pt x="0" y="1"/>
                    <a:pt x="1" y="0"/>
                    <a:pt x="2" y="0"/>
                  </a:cubicBezTo>
                  <a:close/>
                  <a:moveTo>
                    <a:pt x="10" y="47"/>
                  </a:moveTo>
                  <a:cubicBezTo>
                    <a:pt x="10" y="49"/>
                    <a:pt x="10" y="49"/>
                    <a:pt x="10" y="49"/>
                  </a:cubicBezTo>
                  <a:cubicBezTo>
                    <a:pt x="49" y="49"/>
                    <a:pt x="49" y="49"/>
                    <a:pt x="49" y="49"/>
                  </a:cubicBezTo>
                  <a:cubicBezTo>
                    <a:pt x="49" y="47"/>
                    <a:pt x="49" y="47"/>
                    <a:pt x="49" y="47"/>
                  </a:cubicBezTo>
                  <a:cubicBezTo>
                    <a:pt x="10" y="47"/>
                    <a:pt x="10" y="47"/>
                    <a:pt x="10" y="47"/>
                  </a:cubicBezTo>
                  <a:close/>
                  <a:moveTo>
                    <a:pt x="10" y="41"/>
                  </a:moveTo>
                  <a:cubicBezTo>
                    <a:pt x="10" y="44"/>
                    <a:pt x="10" y="44"/>
                    <a:pt x="10" y="44"/>
                  </a:cubicBezTo>
                  <a:cubicBezTo>
                    <a:pt x="49" y="44"/>
                    <a:pt x="49" y="44"/>
                    <a:pt x="49" y="44"/>
                  </a:cubicBezTo>
                  <a:cubicBezTo>
                    <a:pt x="49" y="41"/>
                    <a:pt x="49" y="41"/>
                    <a:pt x="49" y="41"/>
                  </a:cubicBezTo>
                  <a:cubicBezTo>
                    <a:pt x="10" y="41"/>
                    <a:pt x="10" y="41"/>
                    <a:pt x="10" y="41"/>
                  </a:cubicBezTo>
                  <a:close/>
                  <a:moveTo>
                    <a:pt x="10" y="36"/>
                  </a:moveTo>
                  <a:cubicBezTo>
                    <a:pt x="10" y="39"/>
                    <a:pt x="10" y="39"/>
                    <a:pt x="10" y="39"/>
                  </a:cubicBezTo>
                  <a:cubicBezTo>
                    <a:pt x="49" y="39"/>
                    <a:pt x="49" y="39"/>
                    <a:pt x="49" y="39"/>
                  </a:cubicBezTo>
                  <a:cubicBezTo>
                    <a:pt x="49" y="36"/>
                    <a:pt x="49" y="36"/>
                    <a:pt x="49" y="36"/>
                  </a:cubicBezTo>
                  <a:cubicBezTo>
                    <a:pt x="10" y="36"/>
                    <a:pt x="10" y="36"/>
                    <a:pt x="10" y="36"/>
                  </a:cubicBezTo>
                  <a:close/>
                  <a:moveTo>
                    <a:pt x="10" y="31"/>
                  </a:moveTo>
                  <a:cubicBezTo>
                    <a:pt x="10" y="33"/>
                    <a:pt x="10" y="33"/>
                    <a:pt x="10" y="33"/>
                  </a:cubicBezTo>
                  <a:cubicBezTo>
                    <a:pt x="49" y="33"/>
                    <a:pt x="49" y="33"/>
                    <a:pt x="49" y="33"/>
                  </a:cubicBezTo>
                  <a:cubicBezTo>
                    <a:pt x="49" y="31"/>
                    <a:pt x="49" y="31"/>
                    <a:pt x="49" y="31"/>
                  </a:cubicBezTo>
                  <a:cubicBezTo>
                    <a:pt x="10" y="31"/>
                    <a:pt x="10" y="31"/>
                    <a:pt x="10" y="31"/>
                  </a:cubicBezTo>
                  <a:close/>
                  <a:moveTo>
                    <a:pt x="42" y="20"/>
                  </a:moveTo>
                  <a:cubicBezTo>
                    <a:pt x="42" y="23"/>
                    <a:pt x="42" y="23"/>
                    <a:pt x="42" y="23"/>
                  </a:cubicBezTo>
                  <a:cubicBezTo>
                    <a:pt x="42" y="25"/>
                    <a:pt x="43" y="26"/>
                    <a:pt x="46" y="26"/>
                  </a:cubicBezTo>
                  <a:cubicBezTo>
                    <a:pt x="48" y="26"/>
                    <a:pt x="50" y="25"/>
                    <a:pt x="50" y="23"/>
                  </a:cubicBezTo>
                  <a:cubicBezTo>
                    <a:pt x="50" y="21"/>
                    <a:pt x="50" y="21"/>
                    <a:pt x="50" y="21"/>
                  </a:cubicBezTo>
                  <a:cubicBezTo>
                    <a:pt x="50" y="20"/>
                    <a:pt x="50" y="20"/>
                    <a:pt x="49" y="19"/>
                  </a:cubicBezTo>
                  <a:cubicBezTo>
                    <a:pt x="49" y="18"/>
                    <a:pt x="48" y="17"/>
                    <a:pt x="46" y="16"/>
                  </a:cubicBezTo>
                  <a:cubicBezTo>
                    <a:pt x="46" y="15"/>
                    <a:pt x="45" y="14"/>
                    <a:pt x="45" y="14"/>
                  </a:cubicBezTo>
                  <a:cubicBezTo>
                    <a:pt x="45" y="13"/>
                    <a:pt x="45" y="13"/>
                    <a:pt x="45" y="13"/>
                  </a:cubicBezTo>
                  <a:cubicBezTo>
                    <a:pt x="45" y="12"/>
                    <a:pt x="45" y="12"/>
                    <a:pt x="46" y="12"/>
                  </a:cubicBezTo>
                  <a:cubicBezTo>
                    <a:pt x="46" y="12"/>
                    <a:pt x="46" y="12"/>
                    <a:pt x="46" y="12"/>
                  </a:cubicBezTo>
                  <a:cubicBezTo>
                    <a:pt x="46" y="15"/>
                    <a:pt x="46" y="15"/>
                    <a:pt x="46" y="15"/>
                  </a:cubicBezTo>
                  <a:cubicBezTo>
                    <a:pt x="50" y="15"/>
                    <a:pt x="50" y="15"/>
                    <a:pt x="50" y="15"/>
                  </a:cubicBezTo>
                  <a:cubicBezTo>
                    <a:pt x="50" y="12"/>
                    <a:pt x="50" y="12"/>
                    <a:pt x="50" y="12"/>
                  </a:cubicBezTo>
                  <a:cubicBezTo>
                    <a:pt x="50" y="10"/>
                    <a:pt x="48" y="10"/>
                    <a:pt x="46" y="10"/>
                  </a:cubicBezTo>
                  <a:cubicBezTo>
                    <a:pt x="43" y="10"/>
                    <a:pt x="42" y="11"/>
                    <a:pt x="42" y="13"/>
                  </a:cubicBezTo>
                  <a:cubicBezTo>
                    <a:pt x="42" y="15"/>
                    <a:pt x="42" y="15"/>
                    <a:pt x="42" y="15"/>
                  </a:cubicBezTo>
                  <a:cubicBezTo>
                    <a:pt x="42" y="15"/>
                    <a:pt x="42" y="16"/>
                    <a:pt x="42" y="16"/>
                  </a:cubicBezTo>
                  <a:cubicBezTo>
                    <a:pt x="43" y="17"/>
                    <a:pt x="44" y="18"/>
                    <a:pt x="45" y="19"/>
                  </a:cubicBezTo>
                  <a:cubicBezTo>
                    <a:pt x="46" y="20"/>
                    <a:pt x="46" y="21"/>
                    <a:pt x="46" y="21"/>
                  </a:cubicBezTo>
                  <a:cubicBezTo>
                    <a:pt x="46" y="23"/>
                    <a:pt x="46" y="23"/>
                    <a:pt x="46" y="23"/>
                  </a:cubicBezTo>
                  <a:cubicBezTo>
                    <a:pt x="46" y="24"/>
                    <a:pt x="46" y="24"/>
                    <a:pt x="46" y="24"/>
                  </a:cubicBezTo>
                  <a:cubicBezTo>
                    <a:pt x="45" y="24"/>
                    <a:pt x="45" y="24"/>
                    <a:pt x="45" y="23"/>
                  </a:cubicBezTo>
                  <a:cubicBezTo>
                    <a:pt x="45" y="20"/>
                    <a:pt x="45" y="20"/>
                    <a:pt x="45" y="20"/>
                  </a:cubicBezTo>
                  <a:cubicBezTo>
                    <a:pt x="42" y="20"/>
                    <a:pt x="42" y="20"/>
                    <a:pt x="42" y="20"/>
                  </a:cubicBezTo>
                  <a:close/>
                  <a:moveTo>
                    <a:pt x="18" y="26"/>
                  </a:moveTo>
                  <a:cubicBezTo>
                    <a:pt x="18" y="10"/>
                    <a:pt x="18" y="10"/>
                    <a:pt x="18" y="10"/>
                  </a:cubicBezTo>
                  <a:cubicBezTo>
                    <a:pt x="15" y="10"/>
                    <a:pt x="15" y="10"/>
                    <a:pt x="15" y="10"/>
                  </a:cubicBezTo>
                  <a:cubicBezTo>
                    <a:pt x="15" y="17"/>
                    <a:pt x="15" y="17"/>
                    <a:pt x="15" y="17"/>
                  </a:cubicBezTo>
                  <a:cubicBezTo>
                    <a:pt x="13" y="10"/>
                    <a:pt x="13" y="10"/>
                    <a:pt x="13" y="10"/>
                  </a:cubicBezTo>
                  <a:cubicBezTo>
                    <a:pt x="9" y="10"/>
                    <a:pt x="9" y="10"/>
                    <a:pt x="9" y="10"/>
                  </a:cubicBezTo>
                  <a:cubicBezTo>
                    <a:pt x="9" y="26"/>
                    <a:pt x="9" y="26"/>
                    <a:pt x="9" y="26"/>
                  </a:cubicBezTo>
                  <a:cubicBezTo>
                    <a:pt x="12" y="26"/>
                    <a:pt x="12" y="26"/>
                    <a:pt x="12" y="26"/>
                  </a:cubicBezTo>
                  <a:cubicBezTo>
                    <a:pt x="12" y="17"/>
                    <a:pt x="12" y="17"/>
                    <a:pt x="12" y="17"/>
                  </a:cubicBezTo>
                  <a:cubicBezTo>
                    <a:pt x="15" y="26"/>
                    <a:pt x="15" y="26"/>
                    <a:pt x="15" y="26"/>
                  </a:cubicBezTo>
                  <a:cubicBezTo>
                    <a:pt x="18" y="26"/>
                    <a:pt x="18" y="26"/>
                    <a:pt x="18" y="26"/>
                  </a:cubicBezTo>
                  <a:close/>
                  <a:moveTo>
                    <a:pt x="26" y="26"/>
                  </a:moveTo>
                  <a:cubicBezTo>
                    <a:pt x="26" y="24"/>
                    <a:pt x="26" y="24"/>
                    <a:pt x="26" y="24"/>
                  </a:cubicBezTo>
                  <a:cubicBezTo>
                    <a:pt x="23" y="24"/>
                    <a:pt x="23" y="24"/>
                    <a:pt x="23" y="24"/>
                  </a:cubicBezTo>
                  <a:cubicBezTo>
                    <a:pt x="23" y="18"/>
                    <a:pt x="23" y="18"/>
                    <a:pt x="23" y="18"/>
                  </a:cubicBezTo>
                  <a:cubicBezTo>
                    <a:pt x="26" y="18"/>
                    <a:pt x="26" y="18"/>
                    <a:pt x="26" y="18"/>
                  </a:cubicBezTo>
                  <a:cubicBezTo>
                    <a:pt x="26" y="16"/>
                    <a:pt x="26" y="16"/>
                    <a:pt x="26" y="16"/>
                  </a:cubicBezTo>
                  <a:cubicBezTo>
                    <a:pt x="23" y="16"/>
                    <a:pt x="23" y="16"/>
                    <a:pt x="23" y="16"/>
                  </a:cubicBezTo>
                  <a:cubicBezTo>
                    <a:pt x="23" y="12"/>
                    <a:pt x="23" y="12"/>
                    <a:pt x="23" y="12"/>
                  </a:cubicBezTo>
                  <a:cubicBezTo>
                    <a:pt x="26" y="12"/>
                    <a:pt x="26" y="12"/>
                    <a:pt x="26" y="12"/>
                  </a:cubicBezTo>
                  <a:cubicBezTo>
                    <a:pt x="26" y="10"/>
                    <a:pt x="26" y="10"/>
                    <a:pt x="26" y="10"/>
                  </a:cubicBezTo>
                  <a:cubicBezTo>
                    <a:pt x="19" y="10"/>
                    <a:pt x="19" y="10"/>
                    <a:pt x="19" y="10"/>
                  </a:cubicBezTo>
                  <a:cubicBezTo>
                    <a:pt x="19" y="26"/>
                    <a:pt x="19" y="26"/>
                    <a:pt x="19" y="26"/>
                  </a:cubicBezTo>
                  <a:cubicBezTo>
                    <a:pt x="26" y="26"/>
                    <a:pt x="26" y="26"/>
                    <a:pt x="26" y="26"/>
                  </a:cubicBezTo>
                  <a:close/>
                  <a:moveTo>
                    <a:pt x="41" y="10"/>
                  </a:moveTo>
                  <a:cubicBezTo>
                    <a:pt x="38" y="10"/>
                    <a:pt x="38" y="10"/>
                    <a:pt x="38" y="10"/>
                  </a:cubicBezTo>
                  <a:cubicBezTo>
                    <a:pt x="37" y="17"/>
                    <a:pt x="37" y="17"/>
                    <a:pt x="37" y="17"/>
                  </a:cubicBezTo>
                  <a:cubicBezTo>
                    <a:pt x="36" y="10"/>
                    <a:pt x="36" y="10"/>
                    <a:pt x="36" y="10"/>
                  </a:cubicBezTo>
                  <a:cubicBezTo>
                    <a:pt x="32" y="10"/>
                    <a:pt x="32" y="10"/>
                    <a:pt x="32" y="10"/>
                  </a:cubicBezTo>
                  <a:cubicBezTo>
                    <a:pt x="31" y="17"/>
                    <a:pt x="31" y="17"/>
                    <a:pt x="31" y="17"/>
                  </a:cubicBezTo>
                  <a:cubicBezTo>
                    <a:pt x="30" y="10"/>
                    <a:pt x="30" y="10"/>
                    <a:pt x="30" y="10"/>
                  </a:cubicBezTo>
                  <a:cubicBezTo>
                    <a:pt x="26" y="10"/>
                    <a:pt x="26" y="10"/>
                    <a:pt x="26" y="10"/>
                  </a:cubicBezTo>
                  <a:cubicBezTo>
                    <a:pt x="29" y="26"/>
                    <a:pt x="29" y="26"/>
                    <a:pt x="29" y="26"/>
                  </a:cubicBezTo>
                  <a:cubicBezTo>
                    <a:pt x="32" y="26"/>
                    <a:pt x="32" y="26"/>
                    <a:pt x="32" y="26"/>
                  </a:cubicBezTo>
                  <a:cubicBezTo>
                    <a:pt x="33" y="17"/>
                    <a:pt x="33" y="17"/>
                    <a:pt x="33" y="17"/>
                  </a:cubicBezTo>
                  <a:cubicBezTo>
                    <a:pt x="35" y="26"/>
                    <a:pt x="35" y="26"/>
                    <a:pt x="35" y="26"/>
                  </a:cubicBezTo>
                  <a:cubicBezTo>
                    <a:pt x="39" y="26"/>
                    <a:pt x="39" y="26"/>
                    <a:pt x="39" y="26"/>
                  </a:cubicBezTo>
                  <a:cubicBezTo>
                    <a:pt x="41" y="10"/>
                    <a:pt x="41" y="10"/>
                    <a:pt x="41" y="10"/>
                  </a:cubicBezTo>
                  <a:close/>
                  <a:moveTo>
                    <a:pt x="58" y="7"/>
                  </a:moveTo>
                  <a:cubicBezTo>
                    <a:pt x="58" y="44"/>
                    <a:pt x="58" y="44"/>
                    <a:pt x="58" y="44"/>
                  </a:cubicBezTo>
                  <a:cubicBezTo>
                    <a:pt x="58" y="44"/>
                    <a:pt x="58" y="44"/>
                    <a:pt x="58" y="45"/>
                  </a:cubicBezTo>
                  <a:cubicBezTo>
                    <a:pt x="58" y="48"/>
                    <a:pt x="58" y="50"/>
                    <a:pt x="59" y="52"/>
                  </a:cubicBezTo>
                  <a:cubicBezTo>
                    <a:pt x="60" y="52"/>
                    <a:pt x="60" y="53"/>
                    <a:pt x="61" y="53"/>
                  </a:cubicBezTo>
                  <a:cubicBezTo>
                    <a:pt x="61" y="53"/>
                    <a:pt x="61" y="53"/>
                    <a:pt x="61" y="53"/>
                  </a:cubicBezTo>
                  <a:cubicBezTo>
                    <a:pt x="61" y="53"/>
                    <a:pt x="62" y="52"/>
                    <a:pt x="62" y="51"/>
                  </a:cubicBezTo>
                  <a:cubicBezTo>
                    <a:pt x="62" y="50"/>
                    <a:pt x="63" y="47"/>
                    <a:pt x="63" y="44"/>
                  </a:cubicBezTo>
                  <a:cubicBezTo>
                    <a:pt x="63" y="44"/>
                    <a:pt x="63" y="44"/>
                    <a:pt x="63" y="44"/>
                  </a:cubicBezTo>
                  <a:cubicBezTo>
                    <a:pt x="63" y="44"/>
                    <a:pt x="63" y="44"/>
                    <a:pt x="63" y="44"/>
                  </a:cubicBezTo>
                  <a:cubicBezTo>
                    <a:pt x="63" y="8"/>
                    <a:pt x="63" y="8"/>
                    <a:pt x="63" y="8"/>
                  </a:cubicBezTo>
                  <a:cubicBezTo>
                    <a:pt x="63" y="8"/>
                    <a:pt x="63" y="8"/>
                    <a:pt x="63" y="8"/>
                  </a:cubicBezTo>
                  <a:cubicBezTo>
                    <a:pt x="63" y="8"/>
                    <a:pt x="63" y="7"/>
                    <a:pt x="63" y="7"/>
                  </a:cubicBezTo>
                  <a:cubicBezTo>
                    <a:pt x="59" y="7"/>
                    <a:pt x="59" y="7"/>
                    <a:pt x="59" y="7"/>
                  </a:cubicBezTo>
                  <a:cubicBezTo>
                    <a:pt x="59" y="7"/>
                    <a:pt x="58" y="7"/>
                    <a:pt x="58" y="7"/>
                  </a:cubicBezTo>
                  <a:close/>
                  <a:moveTo>
                    <a:pt x="69" y="7"/>
                  </a:moveTo>
                  <a:cubicBezTo>
                    <a:pt x="69" y="7"/>
                    <a:pt x="68" y="7"/>
                    <a:pt x="68" y="7"/>
                  </a:cubicBezTo>
                  <a:cubicBezTo>
                    <a:pt x="68" y="7"/>
                    <a:pt x="68" y="7"/>
                    <a:pt x="68" y="7"/>
                  </a:cubicBezTo>
                  <a:cubicBezTo>
                    <a:pt x="68" y="7"/>
                    <a:pt x="68" y="7"/>
                    <a:pt x="68" y="8"/>
                  </a:cubicBezTo>
                  <a:cubicBezTo>
                    <a:pt x="68" y="8"/>
                    <a:pt x="68" y="8"/>
                    <a:pt x="68" y="8"/>
                  </a:cubicBezTo>
                  <a:cubicBezTo>
                    <a:pt x="68" y="44"/>
                    <a:pt x="68" y="44"/>
                    <a:pt x="68" y="44"/>
                  </a:cubicBezTo>
                  <a:cubicBezTo>
                    <a:pt x="68" y="44"/>
                    <a:pt x="68" y="44"/>
                    <a:pt x="68" y="44"/>
                  </a:cubicBezTo>
                  <a:cubicBezTo>
                    <a:pt x="68" y="48"/>
                    <a:pt x="67" y="51"/>
                    <a:pt x="67" y="53"/>
                  </a:cubicBezTo>
                  <a:cubicBezTo>
                    <a:pt x="66" y="56"/>
                    <a:pt x="64" y="58"/>
                    <a:pt x="62" y="58"/>
                  </a:cubicBezTo>
                  <a:cubicBezTo>
                    <a:pt x="62" y="58"/>
                    <a:pt x="62" y="58"/>
                    <a:pt x="62" y="58"/>
                  </a:cubicBezTo>
                  <a:cubicBezTo>
                    <a:pt x="62" y="58"/>
                    <a:pt x="62" y="58"/>
                    <a:pt x="62" y="58"/>
                  </a:cubicBezTo>
                  <a:cubicBezTo>
                    <a:pt x="17" y="58"/>
                    <a:pt x="17" y="58"/>
                    <a:pt x="17" y="58"/>
                  </a:cubicBezTo>
                  <a:cubicBezTo>
                    <a:pt x="17" y="59"/>
                    <a:pt x="17" y="59"/>
                    <a:pt x="17" y="59"/>
                  </a:cubicBezTo>
                  <a:cubicBezTo>
                    <a:pt x="71" y="59"/>
                    <a:pt x="71" y="59"/>
                    <a:pt x="71" y="59"/>
                  </a:cubicBezTo>
                  <a:cubicBezTo>
                    <a:pt x="71" y="9"/>
                    <a:pt x="71" y="9"/>
                    <a:pt x="71" y="9"/>
                  </a:cubicBezTo>
                  <a:cubicBezTo>
                    <a:pt x="71" y="8"/>
                    <a:pt x="71" y="8"/>
                    <a:pt x="71" y="8"/>
                  </a:cubicBezTo>
                  <a:cubicBezTo>
                    <a:pt x="71" y="8"/>
                    <a:pt x="71" y="8"/>
                    <a:pt x="71" y="8"/>
                  </a:cubicBezTo>
                  <a:cubicBezTo>
                    <a:pt x="71" y="8"/>
                    <a:pt x="71" y="7"/>
                    <a:pt x="70" y="7"/>
                  </a:cubicBezTo>
                  <a:cubicBezTo>
                    <a:pt x="70" y="7"/>
                    <a:pt x="70" y="7"/>
                    <a:pt x="69" y="7"/>
                  </a:cubicBezTo>
                  <a:cubicBezTo>
                    <a:pt x="69" y="7"/>
                    <a:pt x="69" y="7"/>
                    <a:pt x="69" y="7"/>
                  </a:cubicBezTo>
                  <a:cubicBezTo>
                    <a:pt x="69" y="7"/>
                    <a:pt x="69" y="7"/>
                    <a:pt x="69" y="7"/>
                  </a:cubicBezTo>
                  <a:close/>
                  <a:moveTo>
                    <a:pt x="53" y="5"/>
                  </a:moveTo>
                  <a:cubicBezTo>
                    <a:pt x="5" y="5"/>
                    <a:pt x="5" y="5"/>
                    <a:pt x="5" y="5"/>
                  </a:cubicBezTo>
                  <a:cubicBezTo>
                    <a:pt x="5" y="45"/>
                    <a:pt x="5" y="45"/>
                    <a:pt x="5" y="45"/>
                  </a:cubicBezTo>
                  <a:cubicBezTo>
                    <a:pt x="5" y="45"/>
                    <a:pt x="5" y="45"/>
                    <a:pt x="5" y="45"/>
                  </a:cubicBezTo>
                  <a:cubicBezTo>
                    <a:pt x="5" y="45"/>
                    <a:pt x="5" y="45"/>
                    <a:pt x="5" y="45"/>
                  </a:cubicBezTo>
                  <a:cubicBezTo>
                    <a:pt x="5" y="48"/>
                    <a:pt x="5" y="50"/>
                    <a:pt x="6" y="51"/>
                  </a:cubicBezTo>
                  <a:cubicBezTo>
                    <a:pt x="7" y="52"/>
                    <a:pt x="8" y="52"/>
                    <a:pt x="9" y="53"/>
                  </a:cubicBezTo>
                  <a:cubicBezTo>
                    <a:pt x="54" y="53"/>
                    <a:pt x="54" y="53"/>
                    <a:pt x="54" y="53"/>
                  </a:cubicBezTo>
                  <a:cubicBezTo>
                    <a:pt x="53" y="51"/>
                    <a:pt x="53" y="48"/>
                    <a:pt x="53" y="44"/>
                  </a:cubicBezTo>
                  <a:cubicBezTo>
                    <a:pt x="53" y="44"/>
                    <a:pt x="53" y="44"/>
                    <a:pt x="53" y="44"/>
                  </a:cubicBezTo>
                  <a:lnTo>
                    <a:pt x="53" y="5"/>
                  </a:lnTo>
                  <a:close/>
                </a:path>
              </a:pathLst>
            </a:custGeom>
            <a:solidFill>
              <a:schemeClr val="tx2">
                <a:lumMod val="60000"/>
                <a:lumOff val="40000"/>
              </a:schemeClr>
            </a:solidFill>
            <a:ln>
              <a:noFill/>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31" name="Freeform 373"/>
            <p:cNvSpPr>
              <a:spLocks noEditPoints="1"/>
            </p:cNvSpPr>
            <p:nvPr/>
          </p:nvSpPr>
          <p:spPr bwMode="auto">
            <a:xfrm>
              <a:off x="3935" y="3523"/>
              <a:ext cx="542" cy="548"/>
            </a:xfrm>
            <a:custGeom>
              <a:avLst/>
              <a:gdLst>
                <a:gd name="T0" fmla="*/ 65 w 68"/>
                <a:gd name="T1" fmla="*/ 29 h 69"/>
                <a:gd name="T2" fmla="*/ 68 w 68"/>
                <a:gd name="T3" fmla="*/ 34 h 69"/>
                <a:gd name="T4" fmla="*/ 68 w 68"/>
                <a:gd name="T5" fmla="*/ 63 h 69"/>
                <a:gd name="T6" fmla="*/ 61 w 68"/>
                <a:gd name="T7" fmla="*/ 69 h 69"/>
                <a:gd name="T8" fmla="*/ 7 w 68"/>
                <a:gd name="T9" fmla="*/ 69 h 69"/>
                <a:gd name="T10" fmla="*/ 0 w 68"/>
                <a:gd name="T11" fmla="*/ 63 h 69"/>
                <a:gd name="T12" fmla="*/ 0 w 68"/>
                <a:gd name="T13" fmla="*/ 34 h 69"/>
                <a:gd name="T14" fmla="*/ 2 w 68"/>
                <a:gd name="T15" fmla="*/ 30 h 69"/>
                <a:gd name="T16" fmla="*/ 2 w 68"/>
                <a:gd name="T17" fmla="*/ 30 h 69"/>
                <a:gd name="T18" fmla="*/ 2 w 68"/>
                <a:gd name="T19" fmla="*/ 30 h 69"/>
                <a:gd name="T20" fmla="*/ 2 w 68"/>
                <a:gd name="T21" fmla="*/ 29 h 69"/>
                <a:gd name="T22" fmla="*/ 30 w 68"/>
                <a:gd name="T23" fmla="*/ 2 h 69"/>
                <a:gd name="T24" fmla="*/ 38 w 68"/>
                <a:gd name="T25" fmla="*/ 2 h 69"/>
                <a:gd name="T26" fmla="*/ 65 w 68"/>
                <a:gd name="T27" fmla="*/ 29 h 69"/>
                <a:gd name="T28" fmla="*/ 12 w 68"/>
                <a:gd name="T29" fmla="*/ 22 h 69"/>
                <a:gd name="T30" fmla="*/ 12 w 68"/>
                <a:gd name="T31" fmla="*/ 39 h 69"/>
                <a:gd name="T32" fmla="*/ 34 w 68"/>
                <a:gd name="T33" fmla="*/ 56 h 69"/>
                <a:gd name="T34" fmla="*/ 55 w 68"/>
                <a:gd name="T35" fmla="*/ 40 h 69"/>
                <a:gd name="T36" fmla="*/ 55 w 68"/>
                <a:gd name="T37" fmla="*/ 22 h 69"/>
                <a:gd name="T38" fmla="*/ 12 w 68"/>
                <a:gd name="T39" fmla="*/ 22 h 69"/>
                <a:gd name="T40" fmla="*/ 19 w 68"/>
                <a:gd name="T41" fmla="*/ 26 h 69"/>
                <a:gd name="T42" fmla="*/ 19 w 68"/>
                <a:gd name="T43" fmla="*/ 29 h 69"/>
                <a:gd name="T44" fmla="*/ 48 w 68"/>
                <a:gd name="T45" fmla="*/ 29 h 69"/>
                <a:gd name="T46" fmla="*/ 48 w 68"/>
                <a:gd name="T47" fmla="*/ 26 h 69"/>
                <a:gd name="T48" fmla="*/ 19 w 68"/>
                <a:gd name="T49" fmla="*/ 26 h 69"/>
                <a:gd name="T50" fmla="*/ 19 w 68"/>
                <a:gd name="T51" fmla="*/ 38 h 69"/>
                <a:gd name="T52" fmla="*/ 19 w 68"/>
                <a:gd name="T53" fmla="*/ 41 h 69"/>
                <a:gd name="T54" fmla="*/ 48 w 68"/>
                <a:gd name="T55" fmla="*/ 41 h 69"/>
                <a:gd name="T56" fmla="*/ 48 w 68"/>
                <a:gd name="T57" fmla="*/ 38 h 69"/>
                <a:gd name="T58" fmla="*/ 19 w 68"/>
                <a:gd name="T59" fmla="*/ 38 h 69"/>
                <a:gd name="T60" fmla="*/ 19 w 68"/>
                <a:gd name="T61" fmla="*/ 32 h 69"/>
                <a:gd name="T62" fmla="*/ 19 w 68"/>
                <a:gd name="T63" fmla="*/ 35 h 69"/>
                <a:gd name="T64" fmla="*/ 48 w 68"/>
                <a:gd name="T65" fmla="*/ 35 h 69"/>
                <a:gd name="T66" fmla="*/ 48 w 68"/>
                <a:gd name="T67" fmla="*/ 32 h 69"/>
                <a:gd name="T68" fmla="*/ 19 w 68"/>
                <a:gd name="T69" fmla="*/ 32 h 69"/>
                <a:gd name="T70" fmla="*/ 8 w 68"/>
                <a:gd name="T71" fmla="*/ 65 h 69"/>
                <a:gd name="T72" fmla="*/ 21 w 68"/>
                <a:gd name="T73" fmla="*/ 52 h 69"/>
                <a:gd name="T74" fmla="*/ 21 w 68"/>
                <a:gd name="T75" fmla="*/ 50 h 69"/>
                <a:gd name="T76" fmla="*/ 19 w 68"/>
                <a:gd name="T77" fmla="*/ 50 h 69"/>
                <a:gd name="T78" fmla="*/ 6 w 68"/>
                <a:gd name="T79" fmla="*/ 63 h 69"/>
                <a:gd name="T80" fmla="*/ 6 w 68"/>
                <a:gd name="T81" fmla="*/ 65 h 69"/>
                <a:gd name="T82" fmla="*/ 8 w 68"/>
                <a:gd name="T83" fmla="*/ 65 h 69"/>
                <a:gd name="T84" fmla="*/ 63 w 68"/>
                <a:gd name="T85" fmla="*/ 63 h 69"/>
                <a:gd name="T86" fmla="*/ 50 w 68"/>
                <a:gd name="T87" fmla="*/ 50 h 69"/>
                <a:gd name="T88" fmla="*/ 48 w 68"/>
                <a:gd name="T89" fmla="*/ 50 h 69"/>
                <a:gd name="T90" fmla="*/ 48 w 68"/>
                <a:gd name="T91" fmla="*/ 52 h 69"/>
                <a:gd name="T92" fmla="*/ 61 w 68"/>
                <a:gd name="T93" fmla="*/ 65 h 69"/>
                <a:gd name="T94" fmla="*/ 64 w 68"/>
                <a:gd name="T95" fmla="*/ 65 h 69"/>
                <a:gd name="T96" fmla="*/ 63 w 68"/>
                <a:gd name="T97" fmla="*/ 6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8" h="69">
                  <a:moveTo>
                    <a:pt x="65" y="29"/>
                  </a:moveTo>
                  <a:cubicBezTo>
                    <a:pt x="67" y="30"/>
                    <a:pt x="68" y="32"/>
                    <a:pt x="68" y="34"/>
                  </a:cubicBezTo>
                  <a:cubicBezTo>
                    <a:pt x="68" y="63"/>
                    <a:pt x="68" y="63"/>
                    <a:pt x="68" y="63"/>
                  </a:cubicBezTo>
                  <a:cubicBezTo>
                    <a:pt x="68" y="66"/>
                    <a:pt x="65" y="69"/>
                    <a:pt x="61" y="69"/>
                  </a:cubicBezTo>
                  <a:cubicBezTo>
                    <a:pt x="7" y="69"/>
                    <a:pt x="7" y="69"/>
                    <a:pt x="7" y="69"/>
                  </a:cubicBezTo>
                  <a:cubicBezTo>
                    <a:pt x="3" y="69"/>
                    <a:pt x="0" y="66"/>
                    <a:pt x="0" y="63"/>
                  </a:cubicBezTo>
                  <a:cubicBezTo>
                    <a:pt x="0" y="34"/>
                    <a:pt x="0" y="34"/>
                    <a:pt x="0" y="34"/>
                  </a:cubicBezTo>
                  <a:cubicBezTo>
                    <a:pt x="0" y="33"/>
                    <a:pt x="1" y="31"/>
                    <a:pt x="2" y="30"/>
                  </a:cubicBezTo>
                  <a:cubicBezTo>
                    <a:pt x="2" y="30"/>
                    <a:pt x="2" y="30"/>
                    <a:pt x="2" y="30"/>
                  </a:cubicBezTo>
                  <a:cubicBezTo>
                    <a:pt x="2" y="30"/>
                    <a:pt x="2" y="30"/>
                    <a:pt x="2" y="30"/>
                  </a:cubicBezTo>
                  <a:cubicBezTo>
                    <a:pt x="2" y="29"/>
                    <a:pt x="2" y="29"/>
                    <a:pt x="2" y="29"/>
                  </a:cubicBezTo>
                  <a:cubicBezTo>
                    <a:pt x="30" y="2"/>
                    <a:pt x="30" y="2"/>
                    <a:pt x="30" y="2"/>
                  </a:cubicBezTo>
                  <a:cubicBezTo>
                    <a:pt x="33" y="0"/>
                    <a:pt x="35" y="0"/>
                    <a:pt x="38" y="2"/>
                  </a:cubicBezTo>
                  <a:cubicBezTo>
                    <a:pt x="65" y="29"/>
                    <a:pt x="65" y="29"/>
                    <a:pt x="65" y="29"/>
                  </a:cubicBezTo>
                  <a:close/>
                  <a:moveTo>
                    <a:pt x="12" y="22"/>
                  </a:moveTo>
                  <a:cubicBezTo>
                    <a:pt x="12" y="39"/>
                    <a:pt x="12" y="39"/>
                    <a:pt x="12" y="39"/>
                  </a:cubicBezTo>
                  <a:cubicBezTo>
                    <a:pt x="34" y="56"/>
                    <a:pt x="34" y="56"/>
                    <a:pt x="34" y="56"/>
                  </a:cubicBezTo>
                  <a:cubicBezTo>
                    <a:pt x="55" y="40"/>
                    <a:pt x="55" y="40"/>
                    <a:pt x="55" y="40"/>
                  </a:cubicBezTo>
                  <a:cubicBezTo>
                    <a:pt x="55" y="22"/>
                    <a:pt x="55" y="22"/>
                    <a:pt x="55" y="22"/>
                  </a:cubicBezTo>
                  <a:cubicBezTo>
                    <a:pt x="12" y="22"/>
                    <a:pt x="12" y="22"/>
                    <a:pt x="12" y="22"/>
                  </a:cubicBezTo>
                  <a:close/>
                  <a:moveTo>
                    <a:pt x="19" y="26"/>
                  </a:moveTo>
                  <a:cubicBezTo>
                    <a:pt x="19" y="29"/>
                    <a:pt x="19" y="29"/>
                    <a:pt x="19" y="29"/>
                  </a:cubicBezTo>
                  <a:cubicBezTo>
                    <a:pt x="48" y="29"/>
                    <a:pt x="48" y="29"/>
                    <a:pt x="48" y="29"/>
                  </a:cubicBezTo>
                  <a:cubicBezTo>
                    <a:pt x="48" y="26"/>
                    <a:pt x="48" y="26"/>
                    <a:pt x="48" y="26"/>
                  </a:cubicBezTo>
                  <a:cubicBezTo>
                    <a:pt x="19" y="26"/>
                    <a:pt x="19" y="26"/>
                    <a:pt x="19" y="26"/>
                  </a:cubicBezTo>
                  <a:close/>
                  <a:moveTo>
                    <a:pt x="19" y="38"/>
                  </a:moveTo>
                  <a:cubicBezTo>
                    <a:pt x="19" y="41"/>
                    <a:pt x="19" y="41"/>
                    <a:pt x="19" y="41"/>
                  </a:cubicBezTo>
                  <a:cubicBezTo>
                    <a:pt x="48" y="41"/>
                    <a:pt x="48" y="41"/>
                    <a:pt x="48" y="41"/>
                  </a:cubicBezTo>
                  <a:cubicBezTo>
                    <a:pt x="48" y="38"/>
                    <a:pt x="48" y="38"/>
                    <a:pt x="48" y="38"/>
                  </a:cubicBezTo>
                  <a:cubicBezTo>
                    <a:pt x="19" y="38"/>
                    <a:pt x="19" y="38"/>
                    <a:pt x="19" y="38"/>
                  </a:cubicBezTo>
                  <a:close/>
                  <a:moveTo>
                    <a:pt x="19" y="32"/>
                  </a:moveTo>
                  <a:cubicBezTo>
                    <a:pt x="19" y="35"/>
                    <a:pt x="19" y="35"/>
                    <a:pt x="19" y="35"/>
                  </a:cubicBezTo>
                  <a:cubicBezTo>
                    <a:pt x="48" y="35"/>
                    <a:pt x="48" y="35"/>
                    <a:pt x="48" y="35"/>
                  </a:cubicBezTo>
                  <a:cubicBezTo>
                    <a:pt x="48" y="32"/>
                    <a:pt x="48" y="32"/>
                    <a:pt x="48" y="32"/>
                  </a:cubicBezTo>
                  <a:cubicBezTo>
                    <a:pt x="19" y="32"/>
                    <a:pt x="19" y="32"/>
                    <a:pt x="19" y="32"/>
                  </a:cubicBezTo>
                  <a:close/>
                  <a:moveTo>
                    <a:pt x="8" y="65"/>
                  </a:moveTo>
                  <a:cubicBezTo>
                    <a:pt x="21" y="52"/>
                    <a:pt x="21" y="52"/>
                    <a:pt x="21" y="52"/>
                  </a:cubicBezTo>
                  <a:cubicBezTo>
                    <a:pt x="22" y="52"/>
                    <a:pt x="22" y="51"/>
                    <a:pt x="21" y="50"/>
                  </a:cubicBezTo>
                  <a:cubicBezTo>
                    <a:pt x="21" y="49"/>
                    <a:pt x="20" y="49"/>
                    <a:pt x="19" y="50"/>
                  </a:cubicBezTo>
                  <a:cubicBezTo>
                    <a:pt x="6" y="63"/>
                    <a:pt x="6" y="63"/>
                    <a:pt x="6" y="63"/>
                  </a:cubicBezTo>
                  <a:cubicBezTo>
                    <a:pt x="5" y="64"/>
                    <a:pt x="5" y="64"/>
                    <a:pt x="6" y="65"/>
                  </a:cubicBezTo>
                  <a:cubicBezTo>
                    <a:pt x="6" y="66"/>
                    <a:pt x="7" y="66"/>
                    <a:pt x="8" y="65"/>
                  </a:cubicBezTo>
                  <a:close/>
                  <a:moveTo>
                    <a:pt x="63" y="63"/>
                  </a:moveTo>
                  <a:cubicBezTo>
                    <a:pt x="50" y="50"/>
                    <a:pt x="50" y="50"/>
                    <a:pt x="50" y="50"/>
                  </a:cubicBezTo>
                  <a:cubicBezTo>
                    <a:pt x="49" y="49"/>
                    <a:pt x="48" y="49"/>
                    <a:pt x="48" y="50"/>
                  </a:cubicBezTo>
                  <a:cubicBezTo>
                    <a:pt x="47" y="51"/>
                    <a:pt x="47" y="52"/>
                    <a:pt x="48" y="52"/>
                  </a:cubicBezTo>
                  <a:cubicBezTo>
                    <a:pt x="61" y="65"/>
                    <a:pt x="61" y="65"/>
                    <a:pt x="61" y="65"/>
                  </a:cubicBezTo>
                  <a:cubicBezTo>
                    <a:pt x="62" y="66"/>
                    <a:pt x="63" y="66"/>
                    <a:pt x="64" y="65"/>
                  </a:cubicBezTo>
                  <a:cubicBezTo>
                    <a:pt x="64" y="64"/>
                    <a:pt x="64" y="64"/>
                    <a:pt x="63" y="63"/>
                  </a:cubicBezTo>
                  <a:close/>
                </a:path>
              </a:pathLst>
            </a:custGeom>
            <a:solidFill>
              <a:schemeClr val="tx2">
                <a:lumMod val="60000"/>
                <a:lumOff val="40000"/>
              </a:schemeClr>
            </a:solidFill>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32" name="Freeform 447"/>
            <p:cNvSpPr>
              <a:spLocks noEditPoints="1"/>
            </p:cNvSpPr>
            <p:nvPr/>
          </p:nvSpPr>
          <p:spPr bwMode="auto">
            <a:xfrm>
              <a:off x="8806" y="5147"/>
              <a:ext cx="454" cy="612"/>
            </a:xfrm>
            <a:custGeom>
              <a:avLst/>
              <a:gdLst>
                <a:gd name="T0" fmla="*/ 10 w 57"/>
                <a:gd name="T1" fmla="*/ 24 h 77"/>
                <a:gd name="T2" fmla="*/ 26 w 57"/>
                <a:gd name="T3" fmla="*/ 53 h 77"/>
                <a:gd name="T4" fmla="*/ 55 w 57"/>
                <a:gd name="T5" fmla="*/ 38 h 77"/>
                <a:gd name="T6" fmla="*/ 40 w 57"/>
                <a:gd name="T7" fmla="*/ 9 h 77"/>
                <a:gd name="T8" fmla="*/ 23 w 57"/>
                <a:gd name="T9" fmla="*/ 46 h 77"/>
                <a:gd name="T10" fmla="*/ 32 w 57"/>
                <a:gd name="T11" fmla="*/ 49 h 77"/>
                <a:gd name="T12" fmla="*/ 23 w 57"/>
                <a:gd name="T13" fmla="*/ 46 h 77"/>
                <a:gd name="T14" fmla="*/ 38 w 57"/>
                <a:gd name="T15" fmla="*/ 42 h 77"/>
                <a:gd name="T16" fmla="*/ 43 w 57"/>
                <a:gd name="T17" fmla="*/ 41 h 77"/>
                <a:gd name="T18" fmla="*/ 35 w 57"/>
                <a:gd name="T19" fmla="*/ 45 h 77"/>
                <a:gd name="T20" fmla="*/ 47 w 57"/>
                <a:gd name="T21" fmla="*/ 36 h 77"/>
                <a:gd name="T22" fmla="*/ 50 w 57"/>
                <a:gd name="T23" fmla="*/ 36 h 77"/>
                <a:gd name="T24" fmla="*/ 47 w 57"/>
                <a:gd name="T25" fmla="*/ 36 h 77"/>
                <a:gd name="T26" fmla="*/ 37 w 57"/>
                <a:gd name="T27" fmla="*/ 16 h 77"/>
                <a:gd name="T28" fmla="*/ 38 w 57"/>
                <a:gd name="T29" fmla="*/ 14 h 77"/>
                <a:gd name="T30" fmla="*/ 32 w 57"/>
                <a:gd name="T31" fmla="*/ 18 h 77"/>
                <a:gd name="T32" fmla="*/ 23 w 57"/>
                <a:gd name="T33" fmla="*/ 23 h 77"/>
                <a:gd name="T34" fmla="*/ 24 w 57"/>
                <a:gd name="T35" fmla="*/ 15 h 77"/>
                <a:gd name="T36" fmla="*/ 32 w 57"/>
                <a:gd name="T37" fmla="*/ 18 h 77"/>
                <a:gd name="T38" fmla="*/ 15 w 57"/>
                <a:gd name="T39" fmla="*/ 30 h 77"/>
                <a:gd name="T40" fmla="*/ 17 w 57"/>
                <a:gd name="T41" fmla="*/ 22 h 77"/>
                <a:gd name="T42" fmla="*/ 23 w 57"/>
                <a:gd name="T43" fmla="*/ 41 h 77"/>
                <a:gd name="T44" fmla="*/ 19 w 57"/>
                <a:gd name="T45" fmla="*/ 33 h 77"/>
                <a:gd name="T46" fmla="*/ 22 w 57"/>
                <a:gd name="T47" fmla="*/ 37 h 77"/>
                <a:gd name="T48" fmla="*/ 23 w 57"/>
                <a:gd name="T49" fmla="*/ 41 h 77"/>
                <a:gd name="T50" fmla="*/ 29 w 57"/>
                <a:gd name="T51" fmla="*/ 25 h 77"/>
                <a:gd name="T52" fmla="*/ 39 w 57"/>
                <a:gd name="T53" fmla="*/ 28 h 77"/>
                <a:gd name="T54" fmla="*/ 36 w 57"/>
                <a:gd name="T55" fmla="*/ 37 h 77"/>
                <a:gd name="T56" fmla="*/ 27 w 57"/>
                <a:gd name="T57" fmla="*/ 34 h 77"/>
                <a:gd name="T58" fmla="*/ 41 w 57"/>
                <a:gd name="T59" fmla="*/ 21 h 77"/>
                <a:gd name="T60" fmla="*/ 49 w 57"/>
                <a:gd name="T61" fmla="*/ 23 h 77"/>
                <a:gd name="T62" fmla="*/ 46 w 57"/>
                <a:gd name="T63" fmla="*/ 30 h 77"/>
                <a:gd name="T64" fmla="*/ 41 w 57"/>
                <a:gd name="T65" fmla="*/ 21 h 77"/>
                <a:gd name="T66" fmla="*/ 49 w 57"/>
                <a:gd name="T67" fmla="*/ 77 h 77"/>
                <a:gd name="T68" fmla="*/ 21 w 57"/>
                <a:gd name="T69" fmla="*/ 71 h 77"/>
                <a:gd name="T70" fmla="*/ 30 w 57"/>
                <a:gd name="T71" fmla="*/ 64 h 77"/>
                <a:gd name="T72" fmla="*/ 0 w 57"/>
                <a:gd name="T73" fmla="*/ 31 h 77"/>
                <a:gd name="T74" fmla="*/ 22 w 57"/>
                <a:gd name="T75" fmla="*/ 0 h 77"/>
                <a:gd name="T76" fmla="*/ 14 w 57"/>
                <a:gd name="T77" fmla="*/ 13 h 77"/>
                <a:gd name="T78" fmla="*/ 14 w 57"/>
                <a:gd name="T79" fmla="*/ 50 h 77"/>
                <a:gd name="T80" fmla="*/ 49 w 57"/>
                <a:gd name="T81" fmla="*/ 51 h 77"/>
                <a:gd name="T82" fmla="*/ 38 w 57"/>
                <a:gd name="T83" fmla="*/ 63 h 77"/>
                <a:gd name="T84" fmla="*/ 49 w 57"/>
                <a:gd name="T85" fmla="*/ 71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57" h="77">
                  <a:moveTo>
                    <a:pt x="22" y="10"/>
                  </a:moveTo>
                  <a:cubicBezTo>
                    <a:pt x="16" y="13"/>
                    <a:pt x="12" y="18"/>
                    <a:pt x="10" y="24"/>
                  </a:cubicBezTo>
                  <a:cubicBezTo>
                    <a:pt x="9" y="30"/>
                    <a:pt x="9" y="36"/>
                    <a:pt x="12" y="42"/>
                  </a:cubicBezTo>
                  <a:cubicBezTo>
                    <a:pt x="15" y="47"/>
                    <a:pt x="20" y="51"/>
                    <a:pt x="26" y="53"/>
                  </a:cubicBezTo>
                  <a:cubicBezTo>
                    <a:pt x="31" y="55"/>
                    <a:pt x="38" y="55"/>
                    <a:pt x="43" y="52"/>
                  </a:cubicBezTo>
                  <a:cubicBezTo>
                    <a:pt x="49" y="49"/>
                    <a:pt x="53" y="44"/>
                    <a:pt x="55" y="38"/>
                  </a:cubicBezTo>
                  <a:cubicBezTo>
                    <a:pt x="57" y="32"/>
                    <a:pt x="56" y="26"/>
                    <a:pt x="53" y="20"/>
                  </a:cubicBezTo>
                  <a:cubicBezTo>
                    <a:pt x="50" y="14"/>
                    <a:pt x="45" y="11"/>
                    <a:pt x="40" y="9"/>
                  </a:cubicBezTo>
                  <a:cubicBezTo>
                    <a:pt x="34" y="7"/>
                    <a:pt x="28" y="7"/>
                    <a:pt x="22" y="10"/>
                  </a:cubicBezTo>
                  <a:close/>
                  <a:moveTo>
                    <a:pt x="23" y="46"/>
                  </a:moveTo>
                  <a:cubicBezTo>
                    <a:pt x="25" y="46"/>
                    <a:pt x="26" y="46"/>
                    <a:pt x="28" y="46"/>
                  </a:cubicBezTo>
                  <a:cubicBezTo>
                    <a:pt x="29" y="47"/>
                    <a:pt x="31" y="48"/>
                    <a:pt x="32" y="49"/>
                  </a:cubicBezTo>
                  <a:cubicBezTo>
                    <a:pt x="30" y="49"/>
                    <a:pt x="29" y="49"/>
                    <a:pt x="27" y="48"/>
                  </a:cubicBezTo>
                  <a:cubicBezTo>
                    <a:pt x="26" y="48"/>
                    <a:pt x="24" y="47"/>
                    <a:pt x="23" y="46"/>
                  </a:cubicBezTo>
                  <a:close/>
                  <a:moveTo>
                    <a:pt x="34" y="44"/>
                  </a:moveTo>
                  <a:cubicBezTo>
                    <a:pt x="35" y="43"/>
                    <a:pt x="37" y="43"/>
                    <a:pt x="38" y="42"/>
                  </a:cubicBezTo>
                  <a:cubicBezTo>
                    <a:pt x="40" y="41"/>
                    <a:pt x="41" y="40"/>
                    <a:pt x="43" y="39"/>
                  </a:cubicBezTo>
                  <a:cubicBezTo>
                    <a:pt x="43" y="40"/>
                    <a:pt x="43" y="40"/>
                    <a:pt x="43" y="41"/>
                  </a:cubicBezTo>
                  <a:cubicBezTo>
                    <a:pt x="43" y="44"/>
                    <a:pt x="42" y="46"/>
                    <a:pt x="41" y="47"/>
                  </a:cubicBezTo>
                  <a:cubicBezTo>
                    <a:pt x="40" y="48"/>
                    <a:pt x="38" y="47"/>
                    <a:pt x="35" y="45"/>
                  </a:cubicBezTo>
                  <a:cubicBezTo>
                    <a:pt x="35" y="45"/>
                    <a:pt x="34" y="44"/>
                    <a:pt x="34" y="44"/>
                  </a:cubicBezTo>
                  <a:close/>
                  <a:moveTo>
                    <a:pt x="47" y="36"/>
                  </a:moveTo>
                  <a:cubicBezTo>
                    <a:pt x="49" y="34"/>
                    <a:pt x="50" y="33"/>
                    <a:pt x="51" y="32"/>
                  </a:cubicBezTo>
                  <a:cubicBezTo>
                    <a:pt x="51" y="33"/>
                    <a:pt x="50" y="35"/>
                    <a:pt x="50" y="36"/>
                  </a:cubicBezTo>
                  <a:cubicBezTo>
                    <a:pt x="49" y="38"/>
                    <a:pt x="49" y="39"/>
                    <a:pt x="48" y="40"/>
                  </a:cubicBezTo>
                  <a:cubicBezTo>
                    <a:pt x="48" y="39"/>
                    <a:pt x="48" y="37"/>
                    <a:pt x="47" y="36"/>
                  </a:cubicBezTo>
                  <a:close/>
                  <a:moveTo>
                    <a:pt x="42" y="16"/>
                  </a:moveTo>
                  <a:cubicBezTo>
                    <a:pt x="41" y="16"/>
                    <a:pt x="39" y="16"/>
                    <a:pt x="37" y="16"/>
                  </a:cubicBezTo>
                  <a:cubicBezTo>
                    <a:pt x="36" y="15"/>
                    <a:pt x="35" y="14"/>
                    <a:pt x="34" y="13"/>
                  </a:cubicBezTo>
                  <a:cubicBezTo>
                    <a:pt x="35" y="13"/>
                    <a:pt x="37" y="13"/>
                    <a:pt x="38" y="14"/>
                  </a:cubicBezTo>
                  <a:cubicBezTo>
                    <a:pt x="39" y="14"/>
                    <a:pt x="41" y="15"/>
                    <a:pt x="42" y="16"/>
                  </a:cubicBezTo>
                  <a:close/>
                  <a:moveTo>
                    <a:pt x="32" y="18"/>
                  </a:moveTo>
                  <a:cubicBezTo>
                    <a:pt x="30" y="19"/>
                    <a:pt x="29" y="19"/>
                    <a:pt x="27" y="20"/>
                  </a:cubicBezTo>
                  <a:cubicBezTo>
                    <a:pt x="25" y="21"/>
                    <a:pt x="24" y="22"/>
                    <a:pt x="23" y="23"/>
                  </a:cubicBezTo>
                  <a:cubicBezTo>
                    <a:pt x="23" y="22"/>
                    <a:pt x="23" y="22"/>
                    <a:pt x="23" y="21"/>
                  </a:cubicBezTo>
                  <a:cubicBezTo>
                    <a:pt x="22" y="18"/>
                    <a:pt x="23" y="16"/>
                    <a:pt x="24" y="15"/>
                  </a:cubicBezTo>
                  <a:cubicBezTo>
                    <a:pt x="26" y="14"/>
                    <a:pt x="28" y="15"/>
                    <a:pt x="30" y="17"/>
                  </a:cubicBezTo>
                  <a:cubicBezTo>
                    <a:pt x="31" y="17"/>
                    <a:pt x="31" y="18"/>
                    <a:pt x="32" y="18"/>
                  </a:cubicBezTo>
                  <a:close/>
                  <a:moveTo>
                    <a:pt x="18" y="26"/>
                  </a:moveTo>
                  <a:cubicBezTo>
                    <a:pt x="17" y="28"/>
                    <a:pt x="16" y="29"/>
                    <a:pt x="15" y="30"/>
                  </a:cubicBezTo>
                  <a:cubicBezTo>
                    <a:pt x="15" y="29"/>
                    <a:pt x="15" y="27"/>
                    <a:pt x="15" y="26"/>
                  </a:cubicBezTo>
                  <a:cubicBezTo>
                    <a:pt x="16" y="24"/>
                    <a:pt x="17" y="23"/>
                    <a:pt x="17" y="22"/>
                  </a:cubicBezTo>
                  <a:cubicBezTo>
                    <a:pt x="17" y="23"/>
                    <a:pt x="18" y="25"/>
                    <a:pt x="18" y="26"/>
                  </a:cubicBezTo>
                  <a:close/>
                  <a:moveTo>
                    <a:pt x="23" y="41"/>
                  </a:moveTo>
                  <a:cubicBezTo>
                    <a:pt x="20" y="41"/>
                    <a:pt x="17" y="41"/>
                    <a:pt x="17" y="39"/>
                  </a:cubicBezTo>
                  <a:cubicBezTo>
                    <a:pt x="16" y="38"/>
                    <a:pt x="17" y="36"/>
                    <a:pt x="19" y="33"/>
                  </a:cubicBezTo>
                  <a:cubicBezTo>
                    <a:pt x="19" y="33"/>
                    <a:pt x="19" y="32"/>
                    <a:pt x="20" y="32"/>
                  </a:cubicBezTo>
                  <a:cubicBezTo>
                    <a:pt x="20" y="34"/>
                    <a:pt x="21" y="35"/>
                    <a:pt x="22" y="37"/>
                  </a:cubicBezTo>
                  <a:cubicBezTo>
                    <a:pt x="23" y="38"/>
                    <a:pt x="24" y="40"/>
                    <a:pt x="24" y="41"/>
                  </a:cubicBezTo>
                  <a:cubicBezTo>
                    <a:pt x="24" y="41"/>
                    <a:pt x="23" y="41"/>
                    <a:pt x="23" y="41"/>
                  </a:cubicBezTo>
                  <a:close/>
                  <a:moveTo>
                    <a:pt x="24" y="28"/>
                  </a:moveTo>
                  <a:cubicBezTo>
                    <a:pt x="26" y="27"/>
                    <a:pt x="27" y="26"/>
                    <a:pt x="29" y="25"/>
                  </a:cubicBezTo>
                  <a:cubicBezTo>
                    <a:pt x="31" y="24"/>
                    <a:pt x="33" y="23"/>
                    <a:pt x="35" y="22"/>
                  </a:cubicBezTo>
                  <a:cubicBezTo>
                    <a:pt x="37" y="24"/>
                    <a:pt x="38" y="26"/>
                    <a:pt x="39" y="28"/>
                  </a:cubicBezTo>
                  <a:cubicBezTo>
                    <a:pt x="40" y="30"/>
                    <a:pt x="41" y="32"/>
                    <a:pt x="41" y="34"/>
                  </a:cubicBezTo>
                  <a:cubicBezTo>
                    <a:pt x="40" y="35"/>
                    <a:pt x="38" y="36"/>
                    <a:pt x="36" y="37"/>
                  </a:cubicBezTo>
                  <a:cubicBezTo>
                    <a:pt x="34" y="38"/>
                    <a:pt x="32" y="39"/>
                    <a:pt x="30" y="40"/>
                  </a:cubicBezTo>
                  <a:cubicBezTo>
                    <a:pt x="29" y="38"/>
                    <a:pt x="28" y="36"/>
                    <a:pt x="27" y="34"/>
                  </a:cubicBezTo>
                  <a:cubicBezTo>
                    <a:pt x="25" y="32"/>
                    <a:pt x="25" y="30"/>
                    <a:pt x="24" y="28"/>
                  </a:cubicBezTo>
                  <a:close/>
                  <a:moveTo>
                    <a:pt x="41" y="21"/>
                  </a:moveTo>
                  <a:cubicBezTo>
                    <a:pt x="41" y="21"/>
                    <a:pt x="42" y="21"/>
                    <a:pt x="43" y="21"/>
                  </a:cubicBezTo>
                  <a:cubicBezTo>
                    <a:pt x="46" y="21"/>
                    <a:pt x="48" y="21"/>
                    <a:pt x="49" y="23"/>
                  </a:cubicBezTo>
                  <a:cubicBezTo>
                    <a:pt x="49" y="24"/>
                    <a:pt x="49" y="26"/>
                    <a:pt x="47" y="29"/>
                  </a:cubicBezTo>
                  <a:cubicBezTo>
                    <a:pt x="46" y="29"/>
                    <a:pt x="46" y="29"/>
                    <a:pt x="46" y="30"/>
                  </a:cubicBezTo>
                  <a:cubicBezTo>
                    <a:pt x="45" y="28"/>
                    <a:pt x="44" y="27"/>
                    <a:pt x="43" y="25"/>
                  </a:cubicBezTo>
                  <a:cubicBezTo>
                    <a:pt x="43" y="24"/>
                    <a:pt x="42" y="22"/>
                    <a:pt x="41" y="21"/>
                  </a:cubicBezTo>
                  <a:close/>
                  <a:moveTo>
                    <a:pt x="49" y="71"/>
                  </a:moveTo>
                  <a:cubicBezTo>
                    <a:pt x="49" y="77"/>
                    <a:pt x="49" y="77"/>
                    <a:pt x="49" y="77"/>
                  </a:cubicBezTo>
                  <a:cubicBezTo>
                    <a:pt x="21" y="77"/>
                    <a:pt x="21" y="77"/>
                    <a:pt x="21" y="77"/>
                  </a:cubicBezTo>
                  <a:cubicBezTo>
                    <a:pt x="21" y="71"/>
                    <a:pt x="21" y="71"/>
                    <a:pt x="21" y="71"/>
                  </a:cubicBezTo>
                  <a:cubicBezTo>
                    <a:pt x="30" y="71"/>
                    <a:pt x="30" y="71"/>
                    <a:pt x="30" y="71"/>
                  </a:cubicBezTo>
                  <a:cubicBezTo>
                    <a:pt x="30" y="64"/>
                    <a:pt x="30" y="64"/>
                    <a:pt x="30" y="64"/>
                  </a:cubicBezTo>
                  <a:cubicBezTo>
                    <a:pt x="22" y="63"/>
                    <a:pt x="15" y="60"/>
                    <a:pt x="9" y="54"/>
                  </a:cubicBezTo>
                  <a:cubicBezTo>
                    <a:pt x="3" y="48"/>
                    <a:pt x="0" y="40"/>
                    <a:pt x="0" y="31"/>
                  </a:cubicBezTo>
                  <a:cubicBezTo>
                    <a:pt x="0" y="22"/>
                    <a:pt x="3" y="14"/>
                    <a:pt x="9" y="8"/>
                  </a:cubicBezTo>
                  <a:cubicBezTo>
                    <a:pt x="13" y="4"/>
                    <a:pt x="17" y="2"/>
                    <a:pt x="22" y="0"/>
                  </a:cubicBezTo>
                  <a:cubicBezTo>
                    <a:pt x="25" y="6"/>
                    <a:pt x="25" y="6"/>
                    <a:pt x="25" y="6"/>
                  </a:cubicBezTo>
                  <a:cubicBezTo>
                    <a:pt x="21" y="7"/>
                    <a:pt x="17" y="9"/>
                    <a:pt x="14" y="13"/>
                  </a:cubicBezTo>
                  <a:cubicBezTo>
                    <a:pt x="9" y="17"/>
                    <a:pt x="6" y="24"/>
                    <a:pt x="6" y="31"/>
                  </a:cubicBezTo>
                  <a:cubicBezTo>
                    <a:pt x="6" y="38"/>
                    <a:pt x="9" y="45"/>
                    <a:pt x="14" y="50"/>
                  </a:cubicBezTo>
                  <a:cubicBezTo>
                    <a:pt x="19" y="54"/>
                    <a:pt x="25" y="57"/>
                    <a:pt x="33" y="57"/>
                  </a:cubicBezTo>
                  <a:cubicBezTo>
                    <a:pt x="39" y="57"/>
                    <a:pt x="45" y="55"/>
                    <a:pt x="49" y="51"/>
                  </a:cubicBezTo>
                  <a:cubicBezTo>
                    <a:pt x="52" y="57"/>
                    <a:pt x="52" y="57"/>
                    <a:pt x="52" y="57"/>
                  </a:cubicBezTo>
                  <a:cubicBezTo>
                    <a:pt x="48" y="60"/>
                    <a:pt x="43" y="62"/>
                    <a:pt x="38" y="63"/>
                  </a:cubicBezTo>
                  <a:cubicBezTo>
                    <a:pt x="38" y="71"/>
                    <a:pt x="38" y="71"/>
                    <a:pt x="38" y="71"/>
                  </a:cubicBezTo>
                  <a:lnTo>
                    <a:pt x="49" y="71"/>
                  </a:lnTo>
                  <a:close/>
                </a:path>
              </a:pathLst>
            </a:custGeom>
            <a:solidFill>
              <a:schemeClr val="tx2">
                <a:lumMod val="60000"/>
                <a:lumOff val="40000"/>
              </a:schemeClr>
            </a:solidFill>
            <a:ln>
              <a:noFill/>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33" name="Freeform 454"/>
            <p:cNvSpPr>
              <a:spLocks noEditPoints="1"/>
            </p:cNvSpPr>
            <p:nvPr/>
          </p:nvSpPr>
          <p:spPr bwMode="auto">
            <a:xfrm>
              <a:off x="9903" y="3503"/>
              <a:ext cx="582" cy="589"/>
            </a:xfrm>
            <a:custGeom>
              <a:avLst/>
              <a:gdLst>
                <a:gd name="T0" fmla="*/ 33 w 73"/>
                <a:gd name="T1" fmla="*/ 12 h 74"/>
                <a:gd name="T2" fmla="*/ 55 w 73"/>
                <a:gd name="T3" fmla="*/ 18 h 74"/>
                <a:gd name="T4" fmla="*/ 66 w 73"/>
                <a:gd name="T5" fmla="*/ 38 h 74"/>
                <a:gd name="T6" fmla="*/ 60 w 73"/>
                <a:gd name="T7" fmla="*/ 59 h 74"/>
                <a:gd name="T8" fmla="*/ 62 w 73"/>
                <a:gd name="T9" fmla="*/ 74 h 74"/>
                <a:gd name="T10" fmla="*/ 58 w 73"/>
                <a:gd name="T11" fmla="*/ 74 h 74"/>
                <a:gd name="T12" fmla="*/ 53 w 73"/>
                <a:gd name="T13" fmla="*/ 67 h 74"/>
                <a:gd name="T14" fmla="*/ 39 w 73"/>
                <a:gd name="T15" fmla="*/ 72 h 74"/>
                <a:gd name="T16" fmla="*/ 39 w 73"/>
                <a:gd name="T17" fmla="*/ 72 h 74"/>
                <a:gd name="T18" fmla="*/ 39 w 73"/>
                <a:gd name="T19" fmla="*/ 72 h 74"/>
                <a:gd name="T20" fmla="*/ 20 w 73"/>
                <a:gd name="T21" fmla="*/ 67 h 74"/>
                <a:gd name="T22" fmla="*/ 15 w 73"/>
                <a:gd name="T23" fmla="*/ 74 h 74"/>
                <a:gd name="T24" fmla="*/ 11 w 73"/>
                <a:gd name="T25" fmla="*/ 74 h 74"/>
                <a:gd name="T26" fmla="*/ 13 w 73"/>
                <a:gd name="T27" fmla="*/ 60 h 74"/>
                <a:gd name="T28" fmla="*/ 6 w 73"/>
                <a:gd name="T29" fmla="*/ 45 h 74"/>
                <a:gd name="T30" fmla="*/ 6 w 73"/>
                <a:gd name="T31" fmla="*/ 45 h 74"/>
                <a:gd name="T32" fmla="*/ 6 w 73"/>
                <a:gd name="T33" fmla="*/ 45 h 74"/>
                <a:gd name="T34" fmla="*/ 33 w 73"/>
                <a:gd name="T35" fmla="*/ 12 h 74"/>
                <a:gd name="T36" fmla="*/ 37 w 73"/>
                <a:gd name="T37" fmla="*/ 37 h 74"/>
                <a:gd name="T38" fmla="*/ 34 w 73"/>
                <a:gd name="T39" fmla="*/ 37 h 74"/>
                <a:gd name="T40" fmla="*/ 26 w 73"/>
                <a:gd name="T41" fmla="*/ 24 h 74"/>
                <a:gd name="T42" fmla="*/ 25 w 73"/>
                <a:gd name="T43" fmla="*/ 24 h 74"/>
                <a:gd name="T44" fmla="*/ 33 w 73"/>
                <a:gd name="T45" fmla="*/ 38 h 74"/>
                <a:gd name="T46" fmla="*/ 32 w 73"/>
                <a:gd name="T47" fmla="*/ 42 h 74"/>
                <a:gd name="T48" fmla="*/ 37 w 73"/>
                <a:gd name="T49" fmla="*/ 47 h 74"/>
                <a:gd name="T50" fmla="*/ 42 w 73"/>
                <a:gd name="T51" fmla="*/ 42 h 74"/>
                <a:gd name="T52" fmla="*/ 42 w 73"/>
                <a:gd name="T53" fmla="*/ 41 h 74"/>
                <a:gd name="T54" fmla="*/ 51 w 73"/>
                <a:gd name="T55" fmla="*/ 31 h 74"/>
                <a:gd name="T56" fmla="*/ 48 w 73"/>
                <a:gd name="T57" fmla="*/ 28 h 74"/>
                <a:gd name="T58" fmla="*/ 39 w 73"/>
                <a:gd name="T59" fmla="*/ 37 h 74"/>
                <a:gd name="T60" fmla="*/ 37 w 73"/>
                <a:gd name="T61" fmla="*/ 37 h 74"/>
                <a:gd name="T62" fmla="*/ 67 w 73"/>
                <a:gd name="T63" fmla="*/ 0 h 74"/>
                <a:gd name="T64" fmla="*/ 63 w 73"/>
                <a:gd name="T65" fmla="*/ 3 h 74"/>
                <a:gd name="T66" fmla="*/ 45 w 73"/>
                <a:gd name="T67" fmla="*/ 7 h 74"/>
                <a:gd name="T68" fmla="*/ 45 w 73"/>
                <a:gd name="T69" fmla="*/ 7 h 74"/>
                <a:gd name="T70" fmla="*/ 68 w 73"/>
                <a:gd name="T71" fmla="*/ 27 h 74"/>
                <a:gd name="T72" fmla="*/ 68 w 73"/>
                <a:gd name="T73" fmla="*/ 26 h 74"/>
                <a:gd name="T74" fmla="*/ 68 w 73"/>
                <a:gd name="T75" fmla="*/ 7 h 74"/>
                <a:gd name="T76" fmla="*/ 70 w 73"/>
                <a:gd name="T77" fmla="*/ 2 h 74"/>
                <a:gd name="T78" fmla="*/ 67 w 73"/>
                <a:gd name="T79" fmla="*/ 0 h 74"/>
                <a:gd name="T80" fmla="*/ 5 w 73"/>
                <a:gd name="T81" fmla="*/ 2 h 74"/>
                <a:gd name="T82" fmla="*/ 6 w 73"/>
                <a:gd name="T83" fmla="*/ 6 h 74"/>
                <a:gd name="T84" fmla="*/ 4 w 73"/>
                <a:gd name="T85" fmla="*/ 25 h 74"/>
                <a:gd name="T86" fmla="*/ 4 w 73"/>
                <a:gd name="T87" fmla="*/ 25 h 74"/>
                <a:gd name="T88" fmla="*/ 29 w 73"/>
                <a:gd name="T89" fmla="*/ 8 h 74"/>
                <a:gd name="T90" fmla="*/ 29 w 73"/>
                <a:gd name="T91" fmla="*/ 8 h 74"/>
                <a:gd name="T92" fmla="*/ 11 w 73"/>
                <a:gd name="T93" fmla="*/ 3 h 74"/>
                <a:gd name="T94" fmla="*/ 7 w 73"/>
                <a:gd name="T95" fmla="*/ 0 h 74"/>
                <a:gd name="T96" fmla="*/ 5 w 73"/>
                <a:gd name="T97" fmla="*/ 2 h 74"/>
                <a:gd name="T98" fmla="*/ 51 w 73"/>
                <a:gd name="T99" fmla="*/ 23 h 74"/>
                <a:gd name="T100" fmla="*/ 33 w 73"/>
                <a:gd name="T101" fmla="*/ 18 h 74"/>
                <a:gd name="T102" fmla="*/ 17 w 73"/>
                <a:gd name="T103" fmla="*/ 27 h 74"/>
                <a:gd name="T104" fmla="*/ 12 w 73"/>
                <a:gd name="T105" fmla="*/ 44 h 74"/>
                <a:gd name="T106" fmla="*/ 12 w 73"/>
                <a:gd name="T107" fmla="*/ 44 h 74"/>
                <a:gd name="T108" fmla="*/ 21 w 73"/>
                <a:gd name="T109" fmla="*/ 60 h 74"/>
                <a:gd name="T110" fmla="*/ 39 w 73"/>
                <a:gd name="T111" fmla="*/ 65 h 74"/>
                <a:gd name="T112" fmla="*/ 39 w 73"/>
                <a:gd name="T113" fmla="*/ 65 h 74"/>
                <a:gd name="T114" fmla="*/ 55 w 73"/>
                <a:gd name="T115" fmla="*/ 57 h 74"/>
                <a:gd name="T116" fmla="*/ 60 w 73"/>
                <a:gd name="T117" fmla="*/ 39 h 74"/>
                <a:gd name="T118" fmla="*/ 51 w 73"/>
                <a:gd name="T119" fmla="*/ 23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3" h="74">
                  <a:moveTo>
                    <a:pt x="33" y="12"/>
                  </a:moveTo>
                  <a:cubicBezTo>
                    <a:pt x="41" y="11"/>
                    <a:pt x="49" y="14"/>
                    <a:pt x="55" y="18"/>
                  </a:cubicBezTo>
                  <a:cubicBezTo>
                    <a:pt x="61" y="23"/>
                    <a:pt x="65" y="30"/>
                    <a:pt x="66" y="38"/>
                  </a:cubicBezTo>
                  <a:cubicBezTo>
                    <a:pt x="67" y="46"/>
                    <a:pt x="65" y="53"/>
                    <a:pt x="60" y="59"/>
                  </a:cubicBezTo>
                  <a:cubicBezTo>
                    <a:pt x="62" y="74"/>
                    <a:pt x="62" y="74"/>
                    <a:pt x="62" y="74"/>
                  </a:cubicBezTo>
                  <a:cubicBezTo>
                    <a:pt x="58" y="74"/>
                    <a:pt x="58" y="74"/>
                    <a:pt x="58" y="74"/>
                  </a:cubicBezTo>
                  <a:cubicBezTo>
                    <a:pt x="53" y="67"/>
                    <a:pt x="53" y="67"/>
                    <a:pt x="53" y="67"/>
                  </a:cubicBezTo>
                  <a:cubicBezTo>
                    <a:pt x="49" y="69"/>
                    <a:pt x="44" y="71"/>
                    <a:pt x="39" y="72"/>
                  </a:cubicBezTo>
                  <a:cubicBezTo>
                    <a:pt x="39" y="72"/>
                    <a:pt x="39" y="72"/>
                    <a:pt x="39" y="72"/>
                  </a:cubicBezTo>
                  <a:cubicBezTo>
                    <a:pt x="39" y="72"/>
                    <a:pt x="39" y="72"/>
                    <a:pt x="39" y="72"/>
                  </a:cubicBezTo>
                  <a:cubicBezTo>
                    <a:pt x="32" y="72"/>
                    <a:pt x="26" y="71"/>
                    <a:pt x="20" y="67"/>
                  </a:cubicBezTo>
                  <a:cubicBezTo>
                    <a:pt x="15" y="74"/>
                    <a:pt x="15" y="74"/>
                    <a:pt x="15" y="74"/>
                  </a:cubicBezTo>
                  <a:cubicBezTo>
                    <a:pt x="11" y="74"/>
                    <a:pt x="11" y="74"/>
                    <a:pt x="11" y="74"/>
                  </a:cubicBezTo>
                  <a:cubicBezTo>
                    <a:pt x="13" y="60"/>
                    <a:pt x="13" y="60"/>
                    <a:pt x="13" y="60"/>
                  </a:cubicBezTo>
                  <a:cubicBezTo>
                    <a:pt x="9" y="56"/>
                    <a:pt x="7" y="51"/>
                    <a:pt x="6" y="45"/>
                  </a:cubicBezTo>
                  <a:cubicBezTo>
                    <a:pt x="6" y="45"/>
                    <a:pt x="6" y="45"/>
                    <a:pt x="6" y="45"/>
                  </a:cubicBezTo>
                  <a:cubicBezTo>
                    <a:pt x="6" y="45"/>
                    <a:pt x="6" y="45"/>
                    <a:pt x="6" y="45"/>
                  </a:cubicBezTo>
                  <a:cubicBezTo>
                    <a:pt x="4" y="29"/>
                    <a:pt x="16" y="14"/>
                    <a:pt x="33" y="12"/>
                  </a:cubicBezTo>
                  <a:close/>
                  <a:moveTo>
                    <a:pt x="37" y="37"/>
                  </a:moveTo>
                  <a:cubicBezTo>
                    <a:pt x="36" y="37"/>
                    <a:pt x="35" y="37"/>
                    <a:pt x="34" y="37"/>
                  </a:cubicBezTo>
                  <a:cubicBezTo>
                    <a:pt x="32" y="33"/>
                    <a:pt x="29" y="28"/>
                    <a:pt x="26" y="24"/>
                  </a:cubicBezTo>
                  <a:cubicBezTo>
                    <a:pt x="26" y="24"/>
                    <a:pt x="25" y="24"/>
                    <a:pt x="25" y="24"/>
                  </a:cubicBezTo>
                  <a:cubicBezTo>
                    <a:pt x="27" y="29"/>
                    <a:pt x="30" y="34"/>
                    <a:pt x="33" y="38"/>
                  </a:cubicBezTo>
                  <a:cubicBezTo>
                    <a:pt x="32" y="39"/>
                    <a:pt x="32" y="41"/>
                    <a:pt x="32" y="42"/>
                  </a:cubicBezTo>
                  <a:cubicBezTo>
                    <a:pt x="32" y="45"/>
                    <a:pt x="34" y="47"/>
                    <a:pt x="37" y="47"/>
                  </a:cubicBezTo>
                  <a:cubicBezTo>
                    <a:pt x="40" y="47"/>
                    <a:pt x="42" y="45"/>
                    <a:pt x="42" y="42"/>
                  </a:cubicBezTo>
                  <a:cubicBezTo>
                    <a:pt x="42" y="42"/>
                    <a:pt x="42" y="41"/>
                    <a:pt x="42" y="41"/>
                  </a:cubicBezTo>
                  <a:cubicBezTo>
                    <a:pt x="45" y="38"/>
                    <a:pt x="48" y="35"/>
                    <a:pt x="51" y="31"/>
                  </a:cubicBezTo>
                  <a:cubicBezTo>
                    <a:pt x="50" y="30"/>
                    <a:pt x="49" y="29"/>
                    <a:pt x="48" y="28"/>
                  </a:cubicBezTo>
                  <a:cubicBezTo>
                    <a:pt x="45" y="31"/>
                    <a:pt x="42" y="34"/>
                    <a:pt x="39" y="37"/>
                  </a:cubicBezTo>
                  <a:cubicBezTo>
                    <a:pt x="38" y="37"/>
                    <a:pt x="38" y="37"/>
                    <a:pt x="37" y="37"/>
                  </a:cubicBezTo>
                  <a:close/>
                  <a:moveTo>
                    <a:pt x="67" y="0"/>
                  </a:moveTo>
                  <a:cubicBezTo>
                    <a:pt x="63" y="3"/>
                    <a:pt x="63" y="3"/>
                    <a:pt x="63" y="3"/>
                  </a:cubicBezTo>
                  <a:cubicBezTo>
                    <a:pt x="57" y="0"/>
                    <a:pt x="50" y="1"/>
                    <a:pt x="45" y="7"/>
                  </a:cubicBezTo>
                  <a:cubicBezTo>
                    <a:pt x="45" y="7"/>
                    <a:pt x="45" y="7"/>
                    <a:pt x="45" y="7"/>
                  </a:cubicBezTo>
                  <a:cubicBezTo>
                    <a:pt x="68" y="27"/>
                    <a:pt x="68" y="27"/>
                    <a:pt x="68" y="27"/>
                  </a:cubicBezTo>
                  <a:cubicBezTo>
                    <a:pt x="68" y="27"/>
                    <a:pt x="68" y="27"/>
                    <a:pt x="68" y="26"/>
                  </a:cubicBezTo>
                  <a:cubicBezTo>
                    <a:pt x="73" y="21"/>
                    <a:pt x="73" y="12"/>
                    <a:pt x="68" y="7"/>
                  </a:cubicBezTo>
                  <a:cubicBezTo>
                    <a:pt x="70" y="2"/>
                    <a:pt x="70" y="2"/>
                    <a:pt x="70" y="2"/>
                  </a:cubicBezTo>
                  <a:cubicBezTo>
                    <a:pt x="67" y="0"/>
                    <a:pt x="67" y="0"/>
                    <a:pt x="67" y="0"/>
                  </a:cubicBezTo>
                  <a:close/>
                  <a:moveTo>
                    <a:pt x="5" y="2"/>
                  </a:moveTo>
                  <a:cubicBezTo>
                    <a:pt x="6" y="6"/>
                    <a:pt x="6" y="6"/>
                    <a:pt x="6" y="6"/>
                  </a:cubicBezTo>
                  <a:cubicBezTo>
                    <a:pt x="1" y="11"/>
                    <a:pt x="0" y="19"/>
                    <a:pt x="4" y="25"/>
                  </a:cubicBezTo>
                  <a:cubicBezTo>
                    <a:pt x="4" y="25"/>
                    <a:pt x="4" y="25"/>
                    <a:pt x="4" y="25"/>
                  </a:cubicBezTo>
                  <a:cubicBezTo>
                    <a:pt x="29" y="8"/>
                    <a:pt x="29" y="8"/>
                    <a:pt x="29" y="8"/>
                  </a:cubicBezTo>
                  <a:cubicBezTo>
                    <a:pt x="29" y="8"/>
                    <a:pt x="29" y="8"/>
                    <a:pt x="29" y="8"/>
                  </a:cubicBezTo>
                  <a:cubicBezTo>
                    <a:pt x="25" y="2"/>
                    <a:pt x="17" y="0"/>
                    <a:pt x="11" y="3"/>
                  </a:cubicBezTo>
                  <a:cubicBezTo>
                    <a:pt x="7" y="0"/>
                    <a:pt x="7" y="0"/>
                    <a:pt x="7" y="0"/>
                  </a:cubicBezTo>
                  <a:cubicBezTo>
                    <a:pt x="5" y="2"/>
                    <a:pt x="5" y="2"/>
                    <a:pt x="5" y="2"/>
                  </a:cubicBezTo>
                  <a:close/>
                  <a:moveTo>
                    <a:pt x="51" y="23"/>
                  </a:moveTo>
                  <a:cubicBezTo>
                    <a:pt x="46" y="19"/>
                    <a:pt x="40" y="17"/>
                    <a:pt x="33" y="18"/>
                  </a:cubicBezTo>
                  <a:cubicBezTo>
                    <a:pt x="27" y="19"/>
                    <a:pt x="21" y="22"/>
                    <a:pt x="17" y="27"/>
                  </a:cubicBezTo>
                  <a:cubicBezTo>
                    <a:pt x="14" y="32"/>
                    <a:pt x="12" y="38"/>
                    <a:pt x="12" y="44"/>
                  </a:cubicBezTo>
                  <a:cubicBezTo>
                    <a:pt x="12" y="44"/>
                    <a:pt x="12" y="44"/>
                    <a:pt x="12" y="44"/>
                  </a:cubicBezTo>
                  <a:cubicBezTo>
                    <a:pt x="13" y="51"/>
                    <a:pt x="16" y="57"/>
                    <a:pt x="21" y="60"/>
                  </a:cubicBezTo>
                  <a:cubicBezTo>
                    <a:pt x="26" y="64"/>
                    <a:pt x="32" y="66"/>
                    <a:pt x="39" y="65"/>
                  </a:cubicBezTo>
                  <a:cubicBezTo>
                    <a:pt x="39" y="65"/>
                    <a:pt x="39" y="65"/>
                    <a:pt x="39" y="65"/>
                  </a:cubicBezTo>
                  <a:cubicBezTo>
                    <a:pt x="45" y="65"/>
                    <a:pt x="51" y="61"/>
                    <a:pt x="55" y="57"/>
                  </a:cubicBezTo>
                  <a:cubicBezTo>
                    <a:pt x="58" y="52"/>
                    <a:pt x="60" y="46"/>
                    <a:pt x="60" y="39"/>
                  </a:cubicBezTo>
                  <a:cubicBezTo>
                    <a:pt x="59" y="33"/>
                    <a:pt x="56" y="27"/>
                    <a:pt x="51" y="23"/>
                  </a:cubicBezTo>
                  <a:close/>
                </a:path>
              </a:pathLst>
            </a:custGeom>
            <a:solidFill>
              <a:schemeClr val="tx2">
                <a:lumMod val="60000"/>
                <a:lumOff val="40000"/>
              </a:schemeClr>
            </a:solidFill>
            <a:ln>
              <a:noFill/>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34" name="Freeform 292"/>
            <p:cNvSpPr>
              <a:spLocks noEditPoints="1"/>
            </p:cNvSpPr>
            <p:nvPr/>
          </p:nvSpPr>
          <p:spPr bwMode="auto">
            <a:xfrm>
              <a:off x="5015" y="5095"/>
              <a:ext cx="740" cy="717"/>
            </a:xfrm>
            <a:custGeom>
              <a:avLst/>
              <a:gdLst>
                <a:gd name="T0" fmla="*/ 44 w 93"/>
                <a:gd name="T1" fmla="*/ 0 h 90"/>
                <a:gd name="T2" fmla="*/ 83 w 93"/>
                <a:gd name="T3" fmla="*/ 0 h 90"/>
                <a:gd name="T4" fmla="*/ 90 w 93"/>
                <a:gd name="T5" fmla="*/ 3 h 90"/>
                <a:gd name="T6" fmla="*/ 93 w 93"/>
                <a:gd name="T7" fmla="*/ 11 h 90"/>
                <a:gd name="T8" fmla="*/ 93 w 93"/>
                <a:gd name="T9" fmla="*/ 33 h 90"/>
                <a:gd name="T10" fmla="*/ 90 w 93"/>
                <a:gd name="T11" fmla="*/ 40 h 90"/>
                <a:gd name="T12" fmla="*/ 83 w 93"/>
                <a:gd name="T13" fmla="*/ 43 h 90"/>
                <a:gd name="T14" fmla="*/ 61 w 93"/>
                <a:gd name="T15" fmla="*/ 43 h 90"/>
                <a:gd name="T16" fmla="*/ 50 w 93"/>
                <a:gd name="T17" fmla="*/ 53 h 90"/>
                <a:gd name="T18" fmla="*/ 49 w 93"/>
                <a:gd name="T19" fmla="*/ 52 h 90"/>
                <a:gd name="T20" fmla="*/ 46 w 93"/>
                <a:gd name="T21" fmla="*/ 50 h 90"/>
                <a:gd name="T22" fmla="*/ 48 w 93"/>
                <a:gd name="T23" fmla="*/ 43 h 90"/>
                <a:gd name="T24" fmla="*/ 47 w 93"/>
                <a:gd name="T25" fmla="*/ 43 h 90"/>
                <a:gd name="T26" fmla="*/ 48 w 93"/>
                <a:gd name="T27" fmla="*/ 39 h 90"/>
                <a:gd name="T28" fmla="*/ 51 w 93"/>
                <a:gd name="T29" fmla="*/ 39 h 90"/>
                <a:gd name="T30" fmla="*/ 54 w 93"/>
                <a:gd name="T31" fmla="*/ 39 h 90"/>
                <a:gd name="T32" fmla="*/ 53 w 93"/>
                <a:gd name="T33" fmla="*/ 41 h 90"/>
                <a:gd name="T34" fmla="*/ 52 w 93"/>
                <a:gd name="T35" fmla="*/ 44 h 90"/>
                <a:gd name="T36" fmla="*/ 58 w 93"/>
                <a:gd name="T37" fmla="*/ 39 h 90"/>
                <a:gd name="T38" fmla="*/ 59 w 93"/>
                <a:gd name="T39" fmla="*/ 39 h 90"/>
                <a:gd name="T40" fmla="*/ 60 w 93"/>
                <a:gd name="T41" fmla="*/ 39 h 90"/>
                <a:gd name="T42" fmla="*/ 83 w 93"/>
                <a:gd name="T43" fmla="*/ 39 h 90"/>
                <a:gd name="T44" fmla="*/ 87 w 93"/>
                <a:gd name="T45" fmla="*/ 37 h 90"/>
                <a:gd name="T46" fmla="*/ 89 w 93"/>
                <a:gd name="T47" fmla="*/ 33 h 90"/>
                <a:gd name="T48" fmla="*/ 89 w 93"/>
                <a:gd name="T49" fmla="*/ 11 h 90"/>
                <a:gd name="T50" fmla="*/ 87 w 93"/>
                <a:gd name="T51" fmla="*/ 7 h 90"/>
                <a:gd name="T52" fmla="*/ 83 w 93"/>
                <a:gd name="T53" fmla="*/ 5 h 90"/>
                <a:gd name="T54" fmla="*/ 44 w 93"/>
                <a:gd name="T55" fmla="*/ 5 h 90"/>
                <a:gd name="T56" fmla="*/ 39 w 93"/>
                <a:gd name="T57" fmla="*/ 7 h 90"/>
                <a:gd name="T58" fmla="*/ 38 w 93"/>
                <a:gd name="T59" fmla="*/ 11 h 90"/>
                <a:gd name="T60" fmla="*/ 38 w 93"/>
                <a:gd name="T61" fmla="*/ 14 h 90"/>
                <a:gd name="T62" fmla="*/ 33 w 93"/>
                <a:gd name="T63" fmla="*/ 12 h 90"/>
                <a:gd name="T64" fmla="*/ 33 w 93"/>
                <a:gd name="T65" fmla="*/ 11 h 90"/>
                <a:gd name="T66" fmla="*/ 36 w 93"/>
                <a:gd name="T67" fmla="*/ 3 h 90"/>
                <a:gd name="T68" fmla="*/ 44 w 93"/>
                <a:gd name="T69" fmla="*/ 0 h 90"/>
                <a:gd name="T70" fmla="*/ 75 w 93"/>
                <a:gd name="T71" fmla="*/ 18 h 90"/>
                <a:gd name="T72" fmla="*/ 71 w 93"/>
                <a:gd name="T73" fmla="*/ 22 h 90"/>
                <a:gd name="T74" fmla="*/ 75 w 93"/>
                <a:gd name="T75" fmla="*/ 25 h 90"/>
                <a:gd name="T76" fmla="*/ 79 w 93"/>
                <a:gd name="T77" fmla="*/ 22 h 90"/>
                <a:gd name="T78" fmla="*/ 75 w 93"/>
                <a:gd name="T79" fmla="*/ 18 h 90"/>
                <a:gd name="T80" fmla="*/ 63 w 93"/>
                <a:gd name="T81" fmla="*/ 18 h 90"/>
                <a:gd name="T82" fmla="*/ 59 w 93"/>
                <a:gd name="T83" fmla="*/ 22 h 90"/>
                <a:gd name="T84" fmla="*/ 63 w 93"/>
                <a:gd name="T85" fmla="*/ 25 h 90"/>
                <a:gd name="T86" fmla="*/ 67 w 93"/>
                <a:gd name="T87" fmla="*/ 22 h 90"/>
                <a:gd name="T88" fmla="*/ 63 w 93"/>
                <a:gd name="T89" fmla="*/ 18 h 90"/>
                <a:gd name="T90" fmla="*/ 51 w 93"/>
                <a:gd name="T91" fmla="*/ 18 h 90"/>
                <a:gd name="T92" fmla="*/ 48 w 93"/>
                <a:gd name="T93" fmla="*/ 22 h 90"/>
                <a:gd name="T94" fmla="*/ 51 w 93"/>
                <a:gd name="T95" fmla="*/ 25 h 90"/>
                <a:gd name="T96" fmla="*/ 55 w 93"/>
                <a:gd name="T97" fmla="*/ 22 h 90"/>
                <a:gd name="T98" fmla="*/ 51 w 93"/>
                <a:gd name="T99" fmla="*/ 18 h 90"/>
                <a:gd name="T100" fmla="*/ 27 w 93"/>
                <a:gd name="T101" fmla="*/ 18 h 90"/>
                <a:gd name="T102" fmla="*/ 12 w 93"/>
                <a:gd name="T103" fmla="*/ 33 h 90"/>
                <a:gd name="T104" fmla="*/ 27 w 93"/>
                <a:gd name="T105" fmla="*/ 48 h 90"/>
                <a:gd name="T106" fmla="*/ 43 w 93"/>
                <a:gd name="T107" fmla="*/ 33 h 90"/>
                <a:gd name="T108" fmla="*/ 27 w 93"/>
                <a:gd name="T109" fmla="*/ 18 h 90"/>
                <a:gd name="T110" fmla="*/ 55 w 93"/>
                <a:gd name="T111" fmla="*/ 82 h 90"/>
                <a:gd name="T112" fmla="*/ 38 w 93"/>
                <a:gd name="T113" fmla="*/ 53 h 90"/>
                <a:gd name="T114" fmla="*/ 28 w 93"/>
                <a:gd name="T115" fmla="*/ 69 h 90"/>
                <a:gd name="T116" fmla="*/ 18 w 93"/>
                <a:gd name="T117" fmla="*/ 53 h 90"/>
                <a:gd name="T118" fmla="*/ 0 w 93"/>
                <a:gd name="T119" fmla="*/ 82 h 90"/>
                <a:gd name="T120" fmla="*/ 55 w 93"/>
                <a:gd name="T121" fmla="*/ 82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3" h="90">
                  <a:moveTo>
                    <a:pt x="44" y="0"/>
                  </a:moveTo>
                  <a:cubicBezTo>
                    <a:pt x="83" y="0"/>
                    <a:pt x="83" y="0"/>
                    <a:pt x="83" y="0"/>
                  </a:cubicBezTo>
                  <a:cubicBezTo>
                    <a:pt x="86" y="0"/>
                    <a:pt x="88" y="1"/>
                    <a:pt x="90" y="3"/>
                  </a:cubicBezTo>
                  <a:cubicBezTo>
                    <a:pt x="92" y="5"/>
                    <a:pt x="93" y="8"/>
                    <a:pt x="93" y="11"/>
                  </a:cubicBezTo>
                  <a:cubicBezTo>
                    <a:pt x="93" y="33"/>
                    <a:pt x="93" y="33"/>
                    <a:pt x="93" y="33"/>
                  </a:cubicBezTo>
                  <a:cubicBezTo>
                    <a:pt x="93" y="36"/>
                    <a:pt x="92" y="38"/>
                    <a:pt x="90" y="40"/>
                  </a:cubicBezTo>
                  <a:cubicBezTo>
                    <a:pt x="88" y="42"/>
                    <a:pt x="86" y="43"/>
                    <a:pt x="83" y="43"/>
                  </a:cubicBezTo>
                  <a:cubicBezTo>
                    <a:pt x="61" y="43"/>
                    <a:pt x="61" y="43"/>
                    <a:pt x="61" y="43"/>
                  </a:cubicBezTo>
                  <a:cubicBezTo>
                    <a:pt x="50" y="53"/>
                    <a:pt x="50" y="53"/>
                    <a:pt x="50" y="53"/>
                  </a:cubicBezTo>
                  <a:cubicBezTo>
                    <a:pt x="49" y="52"/>
                    <a:pt x="49" y="52"/>
                    <a:pt x="49" y="52"/>
                  </a:cubicBezTo>
                  <a:cubicBezTo>
                    <a:pt x="48" y="52"/>
                    <a:pt x="47" y="51"/>
                    <a:pt x="46" y="50"/>
                  </a:cubicBezTo>
                  <a:cubicBezTo>
                    <a:pt x="48" y="43"/>
                    <a:pt x="48" y="43"/>
                    <a:pt x="48" y="43"/>
                  </a:cubicBezTo>
                  <a:cubicBezTo>
                    <a:pt x="47" y="43"/>
                    <a:pt x="47" y="43"/>
                    <a:pt x="47" y="43"/>
                  </a:cubicBezTo>
                  <a:cubicBezTo>
                    <a:pt x="47" y="42"/>
                    <a:pt x="48" y="40"/>
                    <a:pt x="48" y="39"/>
                  </a:cubicBezTo>
                  <a:cubicBezTo>
                    <a:pt x="51" y="39"/>
                    <a:pt x="51" y="39"/>
                    <a:pt x="51" y="39"/>
                  </a:cubicBezTo>
                  <a:cubicBezTo>
                    <a:pt x="54" y="39"/>
                    <a:pt x="54" y="39"/>
                    <a:pt x="54" y="39"/>
                  </a:cubicBezTo>
                  <a:cubicBezTo>
                    <a:pt x="53" y="41"/>
                    <a:pt x="53" y="41"/>
                    <a:pt x="53" y="41"/>
                  </a:cubicBezTo>
                  <a:cubicBezTo>
                    <a:pt x="52" y="44"/>
                    <a:pt x="52" y="44"/>
                    <a:pt x="52" y="44"/>
                  </a:cubicBezTo>
                  <a:cubicBezTo>
                    <a:pt x="58" y="39"/>
                    <a:pt x="58" y="39"/>
                    <a:pt x="58" y="39"/>
                  </a:cubicBezTo>
                  <a:cubicBezTo>
                    <a:pt x="59" y="39"/>
                    <a:pt x="59" y="39"/>
                    <a:pt x="59" y="39"/>
                  </a:cubicBezTo>
                  <a:cubicBezTo>
                    <a:pt x="60" y="39"/>
                    <a:pt x="60" y="39"/>
                    <a:pt x="60" y="39"/>
                  </a:cubicBezTo>
                  <a:cubicBezTo>
                    <a:pt x="83" y="39"/>
                    <a:pt x="83" y="39"/>
                    <a:pt x="83" y="39"/>
                  </a:cubicBezTo>
                  <a:cubicBezTo>
                    <a:pt x="84" y="39"/>
                    <a:pt x="86" y="38"/>
                    <a:pt x="87" y="37"/>
                  </a:cubicBezTo>
                  <a:cubicBezTo>
                    <a:pt x="88" y="36"/>
                    <a:pt x="89" y="34"/>
                    <a:pt x="89" y="33"/>
                  </a:cubicBezTo>
                  <a:cubicBezTo>
                    <a:pt x="89" y="11"/>
                    <a:pt x="89" y="11"/>
                    <a:pt x="89" y="11"/>
                  </a:cubicBezTo>
                  <a:cubicBezTo>
                    <a:pt x="89" y="9"/>
                    <a:pt x="88" y="8"/>
                    <a:pt x="87" y="7"/>
                  </a:cubicBezTo>
                  <a:cubicBezTo>
                    <a:pt x="86" y="6"/>
                    <a:pt x="84" y="5"/>
                    <a:pt x="83" y="5"/>
                  </a:cubicBezTo>
                  <a:cubicBezTo>
                    <a:pt x="44" y="5"/>
                    <a:pt x="44" y="5"/>
                    <a:pt x="44" y="5"/>
                  </a:cubicBezTo>
                  <a:cubicBezTo>
                    <a:pt x="42" y="5"/>
                    <a:pt x="40" y="6"/>
                    <a:pt x="39" y="7"/>
                  </a:cubicBezTo>
                  <a:cubicBezTo>
                    <a:pt x="38" y="8"/>
                    <a:pt x="38" y="9"/>
                    <a:pt x="38" y="11"/>
                  </a:cubicBezTo>
                  <a:cubicBezTo>
                    <a:pt x="38" y="14"/>
                    <a:pt x="38" y="14"/>
                    <a:pt x="38" y="14"/>
                  </a:cubicBezTo>
                  <a:cubicBezTo>
                    <a:pt x="36" y="13"/>
                    <a:pt x="35" y="12"/>
                    <a:pt x="33" y="12"/>
                  </a:cubicBezTo>
                  <a:cubicBezTo>
                    <a:pt x="33" y="11"/>
                    <a:pt x="33" y="11"/>
                    <a:pt x="33" y="11"/>
                  </a:cubicBezTo>
                  <a:cubicBezTo>
                    <a:pt x="33" y="8"/>
                    <a:pt x="34" y="5"/>
                    <a:pt x="36" y="3"/>
                  </a:cubicBezTo>
                  <a:cubicBezTo>
                    <a:pt x="38" y="1"/>
                    <a:pt x="41" y="0"/>
                    <a:pt x="44" y="0"/>
                  </a:cubicBezTo>
                  <a:close/>
                  <a:moveTo>
                    <a:pt x="75" y="18"/>
                  </a:moveTo>
                  <a:cubicBezTo>
                    <a:pt x="73" y="18"/>
                    <a:pt x="71" y="19"/>
                    <a:pt x="71" y="22"/>
                  </a:cubicBezTo>
                  <a:cubicBezTo>
                    <a:pt x="71" y="24"/>
                    <a:pt x="73" y="25"/>
                    <a:pt x="75" y="25"/>
                  </a:cubicBezTo>
                  <a:cubicBezTo>
                    <a:pt x="77" y="25"/>
                    <a:pt x="79" y="24"/>
                    <a:pt x="79" y="22"/>
                  </a:cubicBezTo>
                  <a:cubicBezTo>
                    <a:pt x="79" y="19"/>
                    <a:pt x="77" y="18"/>
                    <a:pt x="75" y="18"/>
                  </a:cubicBezTo>
                  <a:close/>
                  <a:moveTo>
                    <a:pt x="63" y="18"/>
                  </a:moveTo>
                  <a:cubicBezTo>
                    <a:pt x="61" y="18"/>
                    <a:pt x="59" y="19"/>
                    <a:pt x="59" y="22"/>
                  </a:cubicBezTo>
                  <a:cubicBezTo>
                    <a:pt x="59" y="24"/>
                    <a:pt x="61" y="25"/>
                    <a:pt x="63" y="25"/>
                  </a:cubicBezTo>
                  <a:cubicBezTo>
                    <a:pt x="65" y="25"/>
                    <a:pt x="67" y="24"/>
                    <a:pt x="67" y="22"/>
                  </a:cubicBezTo>
                  <a:cubicBezTo>
                    <a:pt x="67" y="19"/>
                    <a:pt x="65" y="18"/>
                    <a:pt x="63" y="18"/>
                  </a:cubicBezTo>
                  <a:close/>
                  <a:moveTo>
                    <a:pt x="51" y="18"/>
                  </a:moveTo>
                  <a:cubicBezTo>
                    <a:pt x="49" y="18"/>
                    <a:pt x="48" y="19"/>
                    <a:pt x="48" y="22"/>
                  </a:cubicBezTo>
                  <a:cubicBezTo>
                    <a:pt x="48" y="24"/>
                    <a:pt x="49" y="25"/>
                    <a:pt x="51" y="25"/>
                  </a:cubicBezTo>
                  <a:cubicBezTo>
                    <a:pt x="54" y="25"/>
                    <a:pt x="55" y="24"/>
                    <a:pt x="55" y="22"/>
                  </a:cubicBezTo>
                  <a:cubicBezTo>
                    <a:pt x="55" y="19"/>
                    <a:pt x="54" y="18"/>
                    <a:pt x="51" y="18"/>
                  </a:cubicBezTo>
                  <a:close/>
                  <a:moveTo>
                    <a:pt x="27" y="18"/>
                  </a:moveTo>
                  <a:cubicBezTo>
                    <a:pt x="19" y="18"/>
                    <a:pt x="12" y="24"/>
                    <a:pt x="12" y="33"/>
                  </a:cubicBezTo>
                  <a:cubicBezTo>
                    <a:pt x="12" y="42"/>
                    <a:pt x="19" y="48"/>
                    <a:pt x="27" y="48"/>
                  </a:cubicBezTo>
                  <a:cubicBezTo>
                    <a:pt x="36" y="48"/>
                    <a:pt x="43" y="42"/>
                    <a:pt x="43" y="33"/>
                  </a:cubicBezTo>
                  <a:cubicBezTo>
                    <a:pt x="43" y="24"/>
                    <a:pt x="36" y="18"/>
                    <a:pt x="27" y="18"/>
                  </a:cubicBezTo>
                  <a:close/>
                  <a:moveTo>
                    <a:pt x="55" y="82"/>
                  </a:moveTo>
                  <a:cubicBezTo>
                    <a:pt x="55" y="67"/>
                    <a:pt x="47" y="57"/>
                    <a:pt x="38" y="53"/>
                  </a:cubicBezTo>
                  <a:cubicBezTo>
                    <a:pt x="28" y="69"/>
                    <a:pt x="28" y="69"/>
                    <a:pt x="28" y="69"/>
                  </a:cubicBezTo>
                  <a:cubicBezTo>
                    <a:pt x="18" y="53"/>
                    <a:pt x="18" y="53"/>
                    <a:pt x="18" y="53"/>
                  </a:cubicBezTo>
                  <a:cubicBezTo>
                    <a:pt x="8" y="57"/>
                    <a:pt x="0" y="66"/>
                    <a:pt x="0" y="82"/>
                  </a:cubicBezTo>
                  <a:cubicBezTo>
                    <a:pt x="20" y="90"/>
                    <a:pt x="38" y="89"/>
                    <a:pt x="55" y="82"/>
                  </a:cubicBezTo>
                  <a:close/>
                </a:path>
              </a:pathLst>
            </a:custGeom>
            <a:solidFill>
              <a:schemeClr val="tx2">
                <a:lumMod val="60000"/>
                <a:lumOff val="40000"/>
              </a:schemeClr>
            </a:solidFill>
            <a:ln>
              <a:noFill/>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135" name="椭圆 134"/>
            <p:cNvSpPr/>
            <p:nvPr/>
          </p:nvSpPr>
          <p:spPr>
            <a:xfrm>
              <a:off x="6323" y="2874"/>
              <a:ext cx="1748" cy="1748"/>
            </a:xfrm>
            <a:prstGeom prst="ellipse">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a:latin typeface="微软雅黑" panose="020B0503020204020204" charset="-122"/>
                <a:ea typeface="微软雅黑" panose="020B0503020204020204" charset="-122"/>
              </a:endParaRPr>
            </a:p>
          </p:txBody>
        </p:sp>
        <p:sp>
          <p:nvSpPr>
            <p:cNvPr id="136" name="矩形 135"/>
            <p:cNvSpPr/>
            <p:nvPr/>
          </p:nvSpPr>
          <p:spPr>
            <a:xfrm>
              <a:off x="6651" y="3239"/>
              <a:ext cx="1100" cy="1138"/>
            </a:xfrm>
            <a:prstGeom prst="rect">
              <a:avLst/>
            </a:prstGeom>
          </p:spPr>
          <p:txBody>
            <a:bodyPr wrap="square">
              <a:spAutoFit/>
            </a:bodyPr>
            <a:lstStyle/>
            <a:p>
              <a:pPr algn="ctr"/>
              <a:r>
                <a:rPr lang="zh-CN" altLang="en-US" sz="2000" dirty="0">
                  <a:solidFill>
                    <a:schemeClr val="bg1"/>
                  </a:solidFill>
                  <a:latin typeface="微软雅黑" panose="020B0503020204020204" charset="-122"/>
                  <a:ea typeface="微软雅黑" panose="020B0503020204020204" charset="-122"/>
                </a:rPr>
                <a:t>区块链</a:t>
              </a:r>
            </a:p>
          </p:txBody>
        </p:sp>
        <p:sp>
          <p:nvSpPr>
            <p:cNvPr id="137" name="矩形 136"/>
            <p:cNvSpPr/>
            <p:nvPr/>
          </p:nvSpPr>
          <p:spPr>
            <a:xfrm>
              <a:off x="598" y="1562"/>
              <a:ext cx="10423" cy="910"/>
            </a:xfrm>
            <a:prstGeom prst="rect">
              <a:avLst/>
            </a:prstGeom>
          </p:spPr>
          <p:txBody>
            <a:bodyPr wrap="square">
              <a:spAutoFit/>
            </a:bodyPr>
            <a:lstStyle/>
            <a:p>
              <a:pPr algn="just">
                <a:lnSpc>
                  <a:spcPct val="114000"/>
                </a:lnSpc>
              </a:pPr>
              <a:r>
                <a:rPr lang="zh-CN" altLang="en-US" sz="140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rPr>
                <a:t>比特币可以看作是与区块链同时产生的区块链的第一个实际应用。除了虚拟货币，区块链技术可以应用到许多的行业和领域</a:t>
              </a:r>
              <a:r>
                <a:rPr lang="zh-CN" altLang="en-US" sz="1400" dirty="0" smtClean="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rPr>
                <a:t>中。</a:t>
              </a:r>
              <a:endParaRPr lang="en-US" altLang="zh-CN" sz="140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endParaRPr>
            </a:p>
          </p:txBody>
        </p:sp>
      </p:grpSp>
      <p:sp>
        <p:nvSpPr>
          <p:cNvPr id="50" name="文本框 49"/>
          <p:cNvSpPr txBox="1"/>
          <p:nvPr/>
        </p:nvSpPr>
        <p:spPr>
          <a:xfrm>
            <a:off x="398832" y="316010"/>
            <a:ext cx="1860497" cy="384810"/>
          </a:xfrm>
          <a:prstGeom prst="rect">
            <a:avLst/>
          </a:prstGeom>
          <a:noFill/>
        </p:spPr>
        <p:txBody>
          <a:bodyPr wrap="square" rtlCol="0">
            <a:spAutoFit/>
          </a:bodyPr>
          <a:lstStyle/>
          <a:p>
            <a:r>
              <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金融领域应用</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sp>
        <p:nvSpPr>
          <p:cNvPr id="50" name="文本框 49"/>
          <p:cNvSpPr txBox="1"/>
          <p:nvPr/>
        </p:nvSpPr>
        <p:spPr>
          <a:xfrm>
            <a:off x="398832" y="316010"/>
            <a:ext cx="1860497" cy="384810"/>
          </a:xfrm>
          <a:prstGeom prst="rect">
            <a:avLst/>
          </a:prstGeom>
          <a:noFill/>
        </p:spPr>
        <p:txBody>
          <a:bodyPr wrap="square" rtlCol="0">
            <a:spAutoFit/>
          </a:bodyPr>
          <a:lstStyle/>
          <a:p>
            <a:r>
              <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金融领域应用</a:t>
            </a:r>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grpSp>
        <p:nvGrpSpPr>
          <p:cNvPr id="92" name="组合 91"/>
          <p:cNvGrpSpPr/>
          <p:nvPr/>
        </p:nvGrpSpPr>
        <p:grpSpPr>
          <a:xfrm>
            <a:off x="-28256" y="1144403"/>
            <a:ext cx="9079546" cy="4951118"/>
            <a:chOff x="-11" y="165"/>
            <a:chExt cx="14298" cy="7797"/>
          </a:xfrm>
        </p:grpSpPr>
        <p:grpSp>
          <p:nvGrpSpPr>
            <p:cNvPr id="38" name="组合 37"/>
            <p:cNvGrpSpPr/>
            <p:nvPr/>
          </p:nvGrpSpPr>
          <p:grpSpPr>
            <a:xfrm>
              <a:off x="650" y="165"/>
              <a:ext cx="10630" cy="1169"/>
              <a:chOff x="412490" y="104828"/>
              <a:chExt cx="6750214" cy="741981"/>
            </a:xfrm>
          </p:grpSpPr>
          <p:sp>
            <p:nvSpPr>
              <p:cNvPr id="39" name="矩形 38"/>
              <p:cNvSpPr/>
              <p:nvPr/>
            </p:nvSpPr>
            <p:spPr>
              <a:xfrm>
                <a:off x="412490" y="104828"/>
                <a:ext cx="2465611" cy="399946"/>
              </a:xfrm>
              <a:prstGeom prst="rect">
                <a:avLst/>
              </a:prstGeom>
            </p:spPr>
            <p:txBody>
              <a:bodyPr wrap="none">
                <a:spAutoFit/>
              </a:bodyPr>
              <a:lstStyle/>
              <a:p>
                <a:r>
                  <a:rPr lang="en-US" altLang="zh-CN" sz="2000" dirty="0" smtClean="0">
                    <a:solidFill>
                      <a:schemeClr val="tx2">
                        <a:lumMod val="60000"/>
                        <a:lumOff val="40000"/>
                      </a:schemeClr>
                    </a:solidFill>
                    <a:latin typeface="微软雅黑" panose="020B0503020204020204" charset="-122"/>
                    <a:ea typeface="微软雅黑" panose="020B0503020204020204" charset="-122"/>
                    <a:cs typeface="Arial" panose="020B0604020202020204" pitchFamily="34" charset="0"/>
                  </a:rPr>
                  <a:t>IBM</a:t>
                </a:r>
                <a:r>
                  <a:rPr lang="zh-CN" altLang="en-US" sz="2000" dirty="0" smtClean="0">
                    <a:solidFill>
                      <a:schemeClr val="tx2">
                        <a:lumMod val="60000"/>
                        <a:lumOff val="40000"/>
                      </a:schemeClr>
                    </a:solidFill>
                    <a:latin typeface="微软雅黑" panose="020B0503020204020204" charset="-122"/>
                    <a:ea typeface="微软雅黑" panose="020B0503020204020204" charset="-122"/>
                    <a:cs typeface="Arial" panose="020B0604020202020204" pitchFamily="34" charset="0"/>
                  </a:rPr>
                  <a:t>的企业级区块链</a:t>
                </a:r>
              </a:p>
            </p:txBody>
          </p:sp>
          <p:sp>
            <p:nvSpPr>
              <p:cNvPr id="40" name="矩形 39"/>
              <p:cNvSpPr/>
              <p:nvPr/>
            </p:nvSpPr>
            <p:spPr>
              <a:xfrm>
                <a:off x="412490" y="508311"/>
                <a:ext cx="6750214" cy="338498"/>
              </a:xfrm>
              <a:prstGeom prst="rect">
                <a:avLst/>
              </a:prstGeom>
            </p:spPr>
            <p:txBody>
              <a:bodyPr wrap="none">
                <a:spAutoFit/>
              </a:bodyPr>
              <a:lstStyle/>
              <a:p>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rPr>
                  <a:t>区</a:t>
                </a:r>
                <a:r>
                  <a:rPr lang="zh-CN" altLang="en-US" sz="160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rPr>
                  <a:t>块链仅仅是一种技术体系，这个技术体系能够用于任何行业或商业场景</a:t>
                </a:r>
                <a:endParaRPr lang="en-US" altLang="zh-CN" sz="160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endParaRPr>
              </a:p>
            </p:txBody>
          </p:sp>
        </p:grpSp>
        <p:grpSp>
          <p:nvGrpSpPr>
            <p:cNvPr id="44" name="组合 43"/>
            <p:cNvGrpSpPr/>
            <p:nvPr/>
          </p:nvGrpSpPr>
          <p:grpSpPr>
            <a:xfrm>
              <a:off x="14117" y="1289"/>
              <a:ext cx="170" cy="14"/>
              <a:chOff x="8953171" y="847239"/>
              <a:chExt cx="130138" cy="8629"/>
            </a:xfrm>
          </p:grpSpPr>
          <p:cxnSp>
            <p:nvCxnSpPr>
              <p:cNvPr id="45" name="直接连接符 44"/>
              <p:cNvCxnSpPr/>
              <p:nvPr/>
            </p:nvCxnSpPr>
            <p:spPr>
              <a:xfrm>
                <a:off x="8953171" y="855868"/>
                <a:ext cx="130138" cy="0"/>
              </a:xfrm>
              <a:prstGeom prst="line">
                <a:avLst/>
              </a:prstGeom>
              <a:ln w="3175">
                <a:solidFill>
                  <a:srgbClr val="28333C"/>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953171" y="847239"/>
                <a:ext cx="130138"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7" name="弧形 46"/>
            <p:cNvSpPr/>
            <p:nvPr/>
          </p:nvSpPr>
          <p:spPr>
            <a:xfrm>
              <a:off x="736" y="1927"/>
              <a:ext cx="6035" cy="6035"/>
            </a:xfrm>
            <a:prstGeom prst="arc">
              <a:avLst>
                <a:gd name="adj1" fmla="val 13682200"/>
                <a:gd name="adj2" fmla="val 7932221"/>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latin typeface="微软雅黑" panose="020B0503020204020204" charset="-122"/>
                <a:ea typeface="微软雅黑" panose="020B0503020204020204" charset="-122"/>
              </a:endParaRPr>
            </a:p>
          </p:txBody>
        </p:sp>
        <p:sp>
          <p:nvSpPr>
            <p:cNvPr id="48" name="弧形 47"/>
            <p:cNvSpPr/>
            <p:nvPr/>
          </p:nvSpPr>
          <p:spPr>
            <a:xfrm>
              <a:off x="724" y="1927"/>
              <a:ext cx="6035" cy="6035"/>
            </a:xfrm>
            <a:prstGeom prst="arc">
              <a:avLst>
                <a:gd name="adj1" fmla="val 8293648"/>
                <a:gd name="adj2" fmla="val 13310227"/>
              </a:avLst>
            </a:prstGeom>
            <a:noFill/>
            <a:ln w="9525">
              <a:solidFill>
                <a:srgbClr val="626262"/>
              </a:solidFill>
              <a:prstDash val="sysDash"/>
              <a:headEnd type="oval" w="med" len="med"/>
              <a:tailEnd type="oval"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600">
                <a:latin typeface="微软雅黑" panose="020B0503020204020204" charset="-122"/>
                <a:ea typeface="微软雅黑" panose="020B0503020204020204" charset="-122"/>
              </a:endParaRPr>
            </a:p>
          </p:txBody>
        </p:sp>
        <p:graphicFrame>
          <p:nvGraphicFramePr>
            <p:cNvPr id="56" name="图表 55"/>
            <p:cNvGraphicFramePr/>
            <p:nvPr/>
          </p:nvGraphicFramePr>
          <p:xfrm>
            <a:off x="-11" y="2442"/>
            <a:ext cx="7507" cy="5005"/>
          </p:xfrm>
          <a:graphic>
            <a:graphicData uri="http://schemas.openxmlformats.org/drawingml/2006/chart">
              <c:chart xmlns:c="http://schemas.openxmlformats.org/drawingml/2006/chart" xmlns:r="http://schemas.openxmlformats.org/officeDocument/2006/relationships" r:id="rId4"/>
            </a:graphicData>
          </a:graphic>
        </p:graphicFrame>
        <p:sp>
          <p:nvSpPr>
            <p:cNvPr id="51" name="椭圆 50"/>
            <p:cNvSpPr/>
            <p:nvPr/>
          </p:nvSpPr>
          <p:spPr>
            <a:xfrm>
              <a:off x="5610" y="2442"/>
              <a:ext cx="919" cy="919"/>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charset="-122"/>
                <a:ea typeface="微软雅黑" panose="020B0503020204020204" charset="-122"/>
              </a:endParaRPr>
            </a:p>
          </p:txBody>
        </p:sp>
        <p:sp>
          <p:nvSpPr>
            <p:cNvPr id="52" name="椭圆 51"/>
            <p:cNvSpPr/>
            <p:nvPr/>
          </p:nvSpPr>
          <p:spPr>
            <a:xfrm>
              <a:off x="5610" y="6527"/>
              <a:ext cx="919" cy="919"/>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charset="-122"/>
                <a:ea typeface="微软雅黑" panose="020B0503020204020204" charset="-122"/>
              </a:endParaRPr>
            </a:p>
          </p:txBody>
        </p:sp>
        <p:sp>
          <p:nvSpPr>
            <p:cNvPr id="53" name="椭圆 52"/>
            <p:cNvSpPr/>
            <p:nvPr/>
          </p:nvSpPr>
          <p:spPr>
            <a:xfrm>
              <a:off x="6293" y="5226"/>
              <a:ext cx="919" cy="919"/>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charset="-122"/>
                <a:ea typeface="微软雅黑" panose="020B0503020204020204" charset="-122"/>
              </a:endParaRPr>
            </a:p>
          </p:txBody>
        </p:sp>
        <p:sp>
          <p:nvSpPr>
            <p:cNvPr id="54" name="椭圆 53"/>
            <p:cNvSpPr/>
            <p:nvPr/>
          </p:nvSpPr>
          <p:spPr>
            <a:xfrm>
              <a:off x="6271" y="3739"/>
              <a:ext cx="919" cy="919"/>
            </a:xfrm>
            <a:prstGeom prst="ellipse">
              <a:avLst/>
            </a:prstGeom>
            <a:gradFill flip="none" rotWithShape="1">
              <a:gsLst>
                <a:gs pos="0">
                  <a:schemeClr val="bg1">
                    <a:lumMod val="95000"/>
                    <a:lumOff val="5000"/>
                  </a:schemeClr>
                </a:gs>
                <a:gs pos="0">
                  <a:schemeClr val="bg1">
                    <a:lumMod val="75000"/>
                  </a:schemeClr>
                </a:gs>
                <a:gs pos="70000">
                  <a:srgbClr val="FAFAFA"/>
                </a:gs>
              </a:gsLst>
              <a:lin ang="8100000" scaled="1"/>
              <a:tileRect/>
            </a:gradFill>
            <a:ln w="25400">
              <a:solidFill>
                <a:schemeClr val="bg1"/>
              </a:solidFill>
            </a:ln>
            <a:effectLst>
              <a:outerShdw blurRad="254000" dist="190500" dir="8100000" algn="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微软雅黑" panose="020B0503020204020204" charset="-122"/>
                <a:ea typeface="微软雅黑" panose="020B0503020204020204" charset="-122"/>
              </a:endParaRPr>
            </a:p>
          </p:txBody>
        </p:sp>
        <p:sp>
          <p:nvSpPr>
            <p:cNvPr id="55" name="矩形 54"/>
            <p:cNvSpPr/>
            <p:nvPr/>
          </p:nvSpPr>
          <p:spPr>
            <a:xfrm>
              <a:off x="6711" y="2147"/>
              <a:ext cx="1583" cy="571"/>
            </a:xfrm>
            <a:prstGeom prst="rect">
              <a:avLst/>
            </a:prstGeom>
          </p:spPr>
          <p:txBody>
            <a:bodyPr wrap="none">
              <a:spAutoFit/>
            </a:bodyPr>
            <a:lstStyle/>
            <a:p>
              <a:pPr>
                <a:lnSpc>
                  <a:spcPct val="120000"/>
                </a:lnSpc>
              </a:pPr>
              <a:r>
                <a:rPr lang="zh-CN" altLang="en-US" sz="1600" dirty="0" smtClean="0">
                  <a:solidFill>
                    <a:schemeClr val="accent1"/>
                  </a:solidFill>
                  <a:latin typeface="微软雅黑" panose="020B0503020204020204" charset="-122"/>
                  <a:ea typeface="微软雅黑" panose="020B0503020204020204" charset="-122"/>
                </a:rPr>
                <a:t>共享账本</a:t>
              </a:r>
            </a:p>
          </p:txBody>
        </p:sp>
        <p:sp>
          <p:nvSpPr>
            <p:cNvPr id="57" name="矩形 56"/>
            <p:cNvSpPr/>
            <p:nvPr/>
          </p:nvSpPr>
          <p:spPr>
            <a:xfrm>
              <a:off x="6989" y="2651"/>
              <a:ext cx="6759" cy="960"/>
            </a:xfrm>
            <a:prstGeom prst="rect">
              <a:avLst/>
            </a:prstGeom>
          </p:spPr>
          <p:txBody>
            <a:bodyPr wrap="square" anchor="ctr">
              <a:spAutoFit/>
            </a:bodyPr>
            <a:lstStyle/>
            <a:p>
              <a:pPr>
                <a:lnSpc>
                  <a:spcPct val="120000"/>
                </a:lnSpc>
              </a:pPr>
              <a:r>
                <a:rPr lang="zh-CN" altLang="en-US" sz="1400" dirty="0">
                  <a:solidFill>
                    <a:schemeClr val="tx1">
                      <a:lumMod val="65000"/>
                      <a:lumOff val="35000"/>
                    </a:schemeClr>
                  </a:solidFill>
                  <a:latin typeface="微软雅黑" panose="020B0503020204020204" charset="-122"/>
                  <a:ea typeface="微软雅黑" panose="020B0503020204020204" charset="-122"/>
                </a:rPr>
                <a:t>区块链可根据设定的时间定时更新一次，把这段时间内生成的新信息块记录到一个分布式数据库里</a:t>
              </a:r>
            </a:p>
          </p:txBody>
        </p:sp>
        <p:sp>
          <p:nvSpPr>
            <p:cNvPr id="58" name="矩形 57"/>
            <p:cNvSpPr/>
            <p:nvPr/>
          </p:nvSpPr>
          <p:spPr>
            <a:xfrm>
              <a:off x="7342" y="3721"/>
              <a:ext cx="1583" cy="611"/>
            </a:xfrm>
            <a:prstGeom prst="rect">
              <a:avLst/>
            </a:prstGeom>
          </p:spPr>
          <p:txBody>
            <a:bodyPr wrap="none">
              <a:spAutoFit/>
            </a:bodyPr>
            <a:lstStyle/>
            <a:p>
              <a:pPr>
                <a:lnSpc>
                  <a:spcPct val="120000"/>
                </a:lnSpc>
              </a:pPr>
              <a:r>
                <a:rPr lang="zh-CN" altLang="en-US" sz="1600" dirty="0" smtClean="0">
                  <a:solidFill>
                    <a:schemeClr val="tx2">
                      <a:lumMod val="60000"/>
                      <a:lumOff val="40000"/>
                    </a:schemeClr>
                  </a:solidFill>
                  <a:latin typeface="微软雅黑" panose="020B0503020204020204" charset="-122"/>
                  <a:ea typeface="微软雅黑" panose="020B0503020204020204" charset="-122"/>
                </a:rPr>
                <a:t>智能合约</a:t>
              </a:r>
            </a:p>
          </p:txBody>
        </p:sp>
        <p:sp>
          <p:nvSpPr>
            <p:cNvPr id="69" name="矩形 68"/>
            <p:cNvSpPr/>
            <p:nvPr/>
          </p:nvSpPr>
          <p:spPr>
            <a:xfrm>
              <a:off x="7408" y="4291"/>
              <a:ext cx="6350" cy="518"/>
            </a:xfrm>
            <a:prstGeom prst="rect">
              <a:avLst/>
            </a:prstGeom>
          </p:spPr>
          <p:txBody>
            <a:bodyPr wrap="square" anchor="ctr">
              <a:spAutoFit/>
            </a:bodyPr>
            <a:lstStyle/>
            <a:p>
              <a:pPr>
                <a:lnSpc>
                  <a:spcPct val="120000"/>
                </a:lnSpc>
              </a:pPr>
              <a:r>
                <a:rPr lang="zh-CN" altLang="en-US" sz="1400" dirty="0">
                  <a:solidFill>
                    <a:schemeClr val="tx1">
                      <a:lumMod val="65000"/>
                      <a:lumOff val="35000"/>
                    </a:schemeClr>
                  </a:solidFill>
                  <a:latin typeface="微软雅黑" panose="020B0503020204020204" charset="-122"/>
                  <a:ea typeface="微软雅黑" panose="020B0503020204020204" charset="-122"/>
                </a:rPr>
                <a:t>区块链</a:t>
              </a:r>
              <a:r>
                <a:rPr lang="zh-CN" altLang="en-US" sz="1400" dirty="0" smtClean="0">
                  <a:solidFill>
                    <a:schemeClr val="tx1">
                      <a:lumMod val="65000"/>
                      <a:lumOff val="35000"/>
                    </a:schemeClr>
                  </a:solidFill>
                  <a:latin typeface="微软雅黑" panose="020B0503020204020204" charset="-122"/>
                  <a:ea typeface="微软雅黑" panose="020B0503020204020204" charset="-122"/>
                </a:rPr>
                <a:t>中成员之间的自动化交易</a:t>
              </a:r>
              <a:endParaRPr lang="zh-CN" altLang="en-US" sz="1400" dirty="0">
                <a:solidFill>
                  <a:schemeClr val="tx1">
                    <a:lumMod val="65000"/>
                    <a:lumOff val="35000"/>
                  </a:schemeClr>
                </a:solidFill>
                <a:latin typeface="微软雅黑" panose="020B0503020204020204" charset="-122"/>
                <a:ea typeface="微软雅黑" panose="020B0503020204020204" charset="-122"/>
              </a:endParaRPr>
            </a:p>
          </p:txBody>
        </p:sp>
        <p:sp>
          <p:nvSpPr>
            <p:cNvPr id="71" name="矩形 70"/>
            <p:cNvSpPr/>
            <p:nvPr/>
          </p:nvSpPr>
          <p:spPr>
            <a:xfrm>
              <a:off x="6756" y="6600"/>
              <a:ext cx="1583" cy="611"/>
            </a:xfrm>
            <a:prstGeom prst="rect">
              <a:avLst/>
            </a:prstGeom>
          </p:spPr>
          <p:txBody>
            <a:bodyPr wrap="none">
              <a:spAutoFit/>
            </a:bodyPr>
            <a:lstStyle/>
            <a:p>
              <a:pPr>
                <a:lnSpc>
                  <a:spcPct val="120000"/>
                </a:lnSpc>
              </a:pPr>
              <a:r>
                <a:rPr lang="zh-CN" altLang="en-US" sz="1600" dirty="0" smtClean="0">
                  <a:solidFill>
                    <a:schemeClr val="tx2">
                      <a:lumMod val="60000"/>
                      <a:lumOff val="40000"/>
                    </a:schemeClr>
                  </a:solidFill>
                  <a:latin typeface="微软雅黑" panose="020B0503020204020204" charset="-122"/>
                  <a:ea typeface="微软雅黑" panose="020B0503020204020204" charset="-122"/>
                </a:rPr>
                <a:t>共识机制</a:t>
              </a:r>
            </a:p>
          </p:txBody>
        </p:sp>
        <p:sp>
          <p:nvSpPr>
            <p:cNvPr id="72" name="矩形 71"/>
            <p:cNvSpPr/>
            <p:nvPr/>
          </p:nvSpPr>
          <p:spPr>
            <a:xfrm>
              <a:off x="6489" y="7186"/>
              <a:ext cx="6350" cy="518"/>
            </a:xfrm>
            <a:prstGeom prst="rect">
              <a:avLst/>
            </a:prstGeom>
          </p:spPr>
          <p:txBody>
            <a:bodyPr wrap="square" anchor="ctr">
              <a:spAutoFit/>
            </a:bodyPr>
            <a:lstStyle/>
            <a:p>
              <a:pPr>
                <a:lnSpc>
                  <a:spcPct val="120000"/>
                </a:lnSpc>
              </a:pPr>
              <a:r>
                <a:rPr lang="zh-CN" altLang="en-US" sz="1400" dirty="0" smtClean="0">
                  <a:solidFill>
                    <a:schemeClr val="tx1">
                      <a:lumMod val="65000"/>
                      <a:lumOff val="35000"/>
                    </a:schemeClr>
                  </a:solidFill>
                  <a:latin typeface="微软雅黑" panose="020B0503020204020204" charset="-122"/>
                  <a:ea typeface="微软雅黑" panose="020B0503020204020204" charset="-122"/>
                </a:rPr>
                <a:t>区块链成员对于共享账本的变动达成“共识”</a:t>
              </a:r>
              <a:endParaRPr lang="zh-CN" altLang="en-US" sz="1400" dirty="0">
                <a:solidFill>
                  <a:schemeClr val="tx1">
                    <a:lumMod val="65000"/>
                    <a:lumOff val="35000"/>
                  </a:schemeClr>
                </a:solidFill>
                <a:latin typeface="微软雅黑" panose="020B0503020204020204" charset="-122"/>
                <a:ea typeface="微软雅黑" panose="020B0503020204020204" charset="-122"/>
              </a:endParaRPr>
            </a:p>
          </p:txBody>
        </p:sp>
        <p:sp>
          <p:nvSpPr>
            <p:cNvPr id="74" name="矩形 73"/>
            <p:cNvSpPr/>
            <p:nvPr/>
          </p:nvSpPr>
          <p:spPr>
            <a:xfrm>
              <a:off x="7439" y="5437"/>
              <a:ext cx="1583" cy="611"/>
            </a:xfrm>
            <a:prstGeom prst="rect">
              <a:avLst/>
            </a:prstGeom>
          </p:spPr>
          <p:txBody>
            <a:bodyPr wrap="none">
              <a:spAutoFit/>
            </a:bodyPr>
            <a:lstStyle/>
            <a:p>
              <a:pPr>
                <a:lnSpc>
                  <a:spcPct val="120000"/>
                </a:lnSpc>
              </a:pPr>
              <a:r>
                <a:rPr lang="zh-CN" altLang="en-US" sz="1600" dirty="0" smtClean="0">
                  <a:solidFill>
                    <a:schemeClr val="tx2">
                      <a:lumMod val="60000"/>
                      <a:lumOff val="40000"/>
                    </a:schemeClr>
                  </a:solidFill>
                  <a:latin typeface="微软雅黑" panose="020B0503020204020204" charset="-122"/>
                  <a:ea typeface="微软雅黑" panose="020B0503020204020204" charset="-122"/>
                </a:rPr>
                <a:t>隐私保护</a:t>
              </a:r>
            </a:p>
          </p:txBody>
        </p:sp>
        <p:sp>
          <p:nvSpPr>
            <p:cNvPr id="75" name="矩形 74"/>
            <p:cNvSpPr/>
            <p:nvPr/>
          </p:nvSpPr>
          <p:spPr>
            <a:xfrm>
              <a:off x="5840" y="2625"/>
              <a:ext cx="503" cy="669"/>
            </a:xfrm>
            <a:prstGeom prst="rect">
              <a:avLst/>
            </a:prstGeom>
          </p:spPr>
          <p:txBody>
            <a:bodyPr wrap="none" anchor="t">
              <a:spAutoFit/>
            </a:bodyPr>
            <a:lstStyle/>
            <a:p>
              <a:pPr algn="ctr">
                <a:lnSpc>
                  <a:spcPct val="120000"/>
                </a:lnSpc>
              </a:pPr>
              <a:r>
                <a:rPr lang="en-US" altLang="zh-CN" dirty="0" smtClean="0">
                  <a:solidFill>
                    <a:schemeClr val="tx2">
                      <a:lumMod val="60000"/>
                      <a:lumOff val="40000"/>
                    </a:schemeClr>
                  </a:solidFill>
                  <a:latin typeface="微软雅黑" panose="020B0503020204020204" charset="-122"/>
                  <a:ea typeface="微软雅黑" panose="020B0503020204020204" charset="-122"/>
                </a:rPr>
                <a:t>1</a:t>
              </a:r>
            </a:p>
          </p:txBody>
        </p:sp>
        <p:sp>
          <p:nvSpPr>
            <p:cNvPr id="76" name="矩形 75"/>
            <p:cNvSpPr/>
            <p:nvPr/>
          </p:nvSpPr>
          <p:spPr>
            <a:xfrm>
              <a:off x="6489" y="3892"/>
              <a:ext cx="503" cy="669"/>
            </a:xfrm>
            <a:prstGeom prst="rect">
              <a:avLst/>
            </a:prstGeom>
          </p:spPr>
          <p:txBody>
            <a:bodyPr wrap="none" anchor="t">
              <a:spAutoFit/>
            </a:bodyPr>
            <a:lstStyle/>
            <a:p>
              <a:pPr algn="ctr">
                <a:lnSpc>
                  <a:spcPct val="120000"/>
                </a:lnSpc>
              </a:pPr>
              <a:r>
                <a:rPr lang="en-US" altLang="zh-CN" dirty="0" smtClean="0">
                  <a:solidFill>
                    <a:schemeClr val="tx2">
                      <a:lumMod val="60000"/>
                      <a:lumOff val="40000"/>
                    </a:schemeClr>
                  </a:solidFill>
                  <a:latin typeface="微软雅黑" panose="020B0503020204020204" charset="-122"/>
                  <a:ea typeface="微软雅黑" panose="020B0503020204020204" charset="-122"/>
                </a:rPr>
                <a:t>2</a:t>
              </a:r>
            </a:p>
          </p:txBody>
        </p:sp>
        <p:sp>
          <p:nvSpPr>
            <p:cNvPr id="77" name="矩形 76"/>
            <p:cNvSpPr/>
            <p:nvPr/>
          </p:nvSpPr>
          <p:spPr>
            <a:xfrm>
              <a:off x="6489" y="5379"/>
              <a:ext cx="503" cy="669"/>
            </a:xfrm>
            <a:prstGeom prst="rect">
              <a:avLst/>
            </a:prstGeom>
          </p:spPr>
          <p:txBody>
            <a:bodyPr wrap="none" anchor="t">
              <a:spAutoFit/>
            </a:bodyPr>
            <a:lstStyle/>
            <a:p>
              <a:pPr algn="ctr">
                <a:lnSpc>
                  <a:spcPct val="120000"/>
                </a:lnSpc>
              </a:pPr>
              <a:r>
                <a:rPr lang="en-US" altLang="zh-CN" dirty="0" smtClean="0">
                  <a:solidFill>
                    <a:schemeClr val="tx2">
                      <a:lumMod val="60000"/>
                      <a:lumOff val="40000"/>
                    </a:schemeClr>
                  </a:solidFill>
                  <a:latin typeface="微软雅黑" panose="020B0503020204020204" charset="-122"/>
                  <a:ea typeface="微软雅黑" panose="020B0503020204020204" charset="-122"/>
                </a:rPr>
                <a:t>3</a:t>
              </a:r>
            </a:p>
          </p:txBody>
        </p:sp>
        <p:sp>
          <p:nvSpPr>
            <p:cNvPr id="86" name="矩形 85"/>
            <p:cNvSpPr/>
            <p:nvPr/>
          </p:nvSpPr>
          <p:spPr>
            <a:xfrm>
              <a:off x="5840" y="6680"/>
              <a:ext cx="503" cy="669"/>
            </a:xfrm>
            <a:prstGeom prst="rect">
              <a:avLst/>
            </a:prstGeom>
          </p:spPr>
          <p:txBody>
            <a:bodyPr wrap="none" anchor="t">
              <a:spAutoFit/>
            </a:bodyPr>
            <a:lstStyle/>
            <a:p>
              <a:pPr algn="ctr">
                <a:lnSpc>
                  <a:spcPct val="120000"/>
                </a:lnSpc>
              </a:pPr>
              <a:r>
                <a:rPr lang="en-US" altLang="zh-CN" dirty="0" smtClean="0">
                  <a:solidFill>
                    <a:schemeClr val="tx2">
                      <a:lumMod val="60000"/>
                      <a:lumOff val="40000"/>
                    </a:schemeClr>
                  </a:solidFill>
                  <a:latin typeface="微软雅黑" panose="020B0503020204020204" charset="-122"/>
                  <a:ea typeface="微软雅黑" panose="020B0503020204020204" charset="-122"/>
                </a:rPr>
                <a:t>4</a:t>
              </a:r>
            </a:p>
          </p:txBody>
        </p:sp>
        <p:grpSp>
          <p:nvGrpSpPr>
            <p:cNvPr id="87" name="组合 86"/>
            <p:cNvGrpSpPr/>
            <p:nvPr/>
          </p:nvGrpSpPr>
          <p:grpSpPr>
            <a:xfrm>
              <a:off x="3179" y="4505"/>
              <a:ext cx="1150" cy="948"/>
              <a:chOff x="2041525" y="3159125"/>
              <a:chExt cx="730250" cy="601663"/>
            </a:xfrm>
            <a:solidFill>
              <a:srgbClr val="43AC46"/>
            </a:solidFill>
          </p:grpSpPr>
          <p:sp>
            <p:nvSpPr>
              <p:cNvPr id="88" name="Rectangle 160"/>
              <p:cNvSpPr>
                <a:spLocks noChangeArrowheads="1"/>
              </p:cNvSpPr>
              <p:nvPr/>
            </p:nvSpPr>
            <p:spPr bwMode="auto">
              <a:xfrm>
                <a:off x="2041525" y="3736975"/>
                <a:ext cx="730250" cy="23813"/>
              </a:xfrm>
              <a:prstGeom prst="rect">
                <a:avLst/>
              </a:prstGeom>
              <a:solidFill>
                <a:schemeClr val="tx2">
                  <a:lumMod val="60000"/>
                  <a:lumOff val="40000"/>
                </a:schemeClr>
              </a:solidFill>
              <a:ln w="9525">
                <a:noFill/>
                <a:miter lim="800000"/>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89" name="Freeform 161"/>
              <p:cNvSpPr>
                <a:spLocks noEditPoints="1"/>
              </p:cNvSpPr>
              <p:nvPr/>
            </p:nvSpPr>
            <p:spPr bwMode="auto">
              <a:xfrm>
                <a:off x="2041525" y="3159125"/>
                <a:ext cx="730250" cy="509588"/>
              </a:xfrm>
              <a:custGeom>
                <a:avLst/>
                <a:gdLst>
                  <a:gd name="T0" fmla="*/ 25 w 245"/>
                  <a:gd name="T1" fmla="*/ 171 h 171"/>
                  <a:gd name="T2" fmla="*/ 0 w 245"/>
                  <a:gd name="T3" fmla="*/ 146 h 171"/>
                  <a:gd name="T4" fmla="*/ 0 w 245"/>
                  <a:gd name="T5" fmla="*/ 25 h 171"/>
                  <a:gd name="T6" fmla="*/ 25 w 245"/>
                  <a:gd name="T7" fmla="*/ 0 h 171"/>
                  <a:gd name="T8" fmla="*/ 220 w 245"/>
                  <a:gd name="T9" fmla="*/ 0 h 171"/>
                  <a:gd name="T10" fmla="*/ 245 w 245"/>
                  <a:gd name="T11" fmla="*/ 25 h 171"/>
                  <a:gd name="T12" fmla="*/ 245 w 245"/>
                  <a:gd name="T13" fmla="*/ 146 h 171"/>
                  <a:gd name="T14" fmla="*/ 220 w 245"/>
                  <a:gd name="T15" fmla="*/ 171 h 171"/>
                  <a:gd name="T16" fmla="*/ 25 w 245"/>
                  <a:gd name="T17" fmla="*/ 171 h 171"/>
                  <a:gd name="T18" fmla="*/ 25 w 245"/>
                  <a:gd name="T19" fmla="*/ 7 h 171"/>
                  <a:gd name="T20" fmla="*/ 8 w 245"/>
                  <a:gd name="T21" fmla="*/ 25 h 171"/>
                  <a:gd name="T22" fmla="*/ 8 w 245"/>
                  <a:gd name="T23" fmla="*/ 146 h 171"/>
                  <a:gd name="T24" fmla="*/ 25 w 245"/>
                  <a:gd name="T25" fmla="*/ 163 h 171"/>
                  <a:gd name="T26" fmla="*/ 220 w 245"/>
                  <a:gd name="T27" fmla="*/ 163 h 171"/>
                  <a:gd name="T28" fmla="*/ 238 w 245"/>
                  <a:gd name="T29" fmla="*/ 146 h 171"/>
                  <a:gd name="T30" fmla="*/ 238 w 245"/>
                  <a:gd name="T31" fmla="*/ 25 h 171"/>
                  <a:gd name="T32" fmla="*/ 220 w 245"/>
                  <a:gd name="T33" fmla="*/ 7 h 171"/>
                  <a:gd name="T34" fmla="*/ 25 w 245"/>
                  <a:gd name="T35" fmla="*/ 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45" h="171">
                    <a:moveTo>
                      <a:pt x="25" y="171"/>
                    </a:moveTo>
                    <a:cubicBezTo>
                      <a:pt x="11" y="171"/>
                      <a:pt x="0" y="160"/>
                      <a:pt x="0" y="146"/>
                    </a:cubicBezTo>
                    <a:cubicBezTo>
                      <a:pt x="0" y="25"/>
                      <a:pt x="0" y="25"/>
                      <a:pt x="0" y="25"/>
                    </a:cubicBezTo>
                    <a:cubicBezTo>
                      <a:pt x="0" y="11"/>
                      <a:pt x="11" y="0"/>
                      <a:pt x="25" y="0"/>
                    </a:cubicBezTo>
                    <a:cubicBezTo>
                      <a:pt x="220" y="0"/>
                      <a:pt x="220" y="0"/>
                      <a:pt x="220" y="0"/>
                    </a:cubicBezTo>
                    <a:cubicBezTo>
                      <a:pt x="234" y="0"/>
                      <a:pt x="245" y="11"/>
                      <a:pt x="245" y="25"/>
                    </a:cubicBezTo>
                    <a:cubicBezTo>
                      <a:pt x="245" y="146"/>
                      <a:pt x="245" y="146"/>
                      <a:pt x="245" y="146"/>
                    </a:cubicBezTo>
                    <a:cubicBezTo>
                      <a:pt x="245" y="160"/>
                      <a:pt x="234" y="171"/>
                      <a:pt x="220" y="171"/>
                    </a:cubicBezTo>
                    <a:lnTo>
                      <a:pt x="25" y="171"/>
                    </a:lnTo>
                    <a:close/>
                    <a:moveTo>
                      <a:pt x="25" y="7"/>
                    </a:moveTo>
                    <a:cubicBezTo>
                      <a:pt x="16" y="7"/>
                      <a:pt x="8" y="15"/>
                      <a:pt x="8" y="25"/>
                    </a:cubicBezTo>
                    <a:cubicBezTo>
                      <a:pt x="8" y="146"/>
                      <a:pt x="8" y="146"/>
                      <a:pt x="8" y="146"/>
                    </a:cubicBezTo>
                    <a:cubicBezTo>
                      <a:pt x="8" y="156"/>
                      <a:pt x="16" y="163"/>
                      <a:pt x="25" y="163"/>
                    </a:cubicBezTo>
                    <a:cubicBezTo>
                      <a:pt x="220" y="163"/>
                      <a:pt x="220" y="163"/>
                      <a:pt x="220" y="163"/>
                    </a:cubicBezTo>
                    <a:cubicBezTo>
                      <a:pt x="230" y="163"/>
                      <a:pt x="238" y="156"/>
                      <a:pt x="238" y="146"/>
                    </a:cubicBezTo>
                    <a:cubicBezTo>
                      <a:pt x="238" y="25"/>
                      <a:pt x="238" y="25"/>
                      <a:pt x="238" y="25"/>
                    </a:cubicBezTo>
                    <a:cubicBezTo>
                      <a:pt x="238" y="15"/>
                      <a:pt x="230" y="7"/>
                      <a:pt x="220" y="7"/>
                    </a:cubicBezTo>
                    <a:lnTo>
                      <a:pt x="25" y="7"/>
                    </a:lnTo>
                    <a:close/>
                  </a:path>
                </a:pathLst>
              </a:custGeom>
              <a:solidFill>
                <a:schemeClr val="tx2">
                  <a:lumMod val="60000"/>
                  <a:lumOff val="40000"/>
                </a:schemeClr>
              </a:solid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90" name="Freeform 162"/>
              <p:cNvSpPr>
                <a:spLocks noEditPoints="1"/>
              </p:cNvSpPr>
              <p:nvPr/>
            </p:nvSpPr>
            <p:spPr bwMode="auto">
              <a:xfrm>
                <a:off x="2241550" y="3286125"/>
                <a:ext cx="292100" cy="292100"/>
              </a:xfrm>
              <a:custGeom>
                <a:avLst/>
                <a:gdLst>
                  <a:gd name="T0" fmla="*/ 48 w 98"/>
                  <a:gd name="T1" fmla="*/ 98 h 98"/>
                  <a:gd name="T2" fmla="*/ 0 w 98"/>
                  <a:gd name="T3" fmla="*/ 49 h 98"/>
                  <a:gd name="T4" fmla="*/ 45 w 98"/>
                  <a:gd name="T5" fmla="*/ 0 h 98"/>
                  <a:gd name="T6" fmla="*/ 46 w 98"/>
                  <a:gd name="T7" fmla="*/ 0 h 98"/>
                  <a:gd name="T8" fmla="*/ 46 w 98"/>
                  <a:gd name="T9" fmla="*/ 51 h 98"/>
                  <a:gd name="T10" fmla="*/ 98 w 98"/>
                  <a:gd name="T11" fmla="*/ 51 h 98"/>
                  <a:gd name="T12" fmla="*/ 98 w 98"/>
                  <a:gd name="T13" fmla="*/ 52 h 98"/>
                  <a:gd name="T14" fmla="*/ 49 w 98"/>
                  <a:gd name="T15" fmla="*/ 98 h 98"/>
                  <a:gd name="T16" fmla="*/ 48 w 98"/>
                  <a:gd name="T17" fmla="*/ 98 h 98"/>
                  <a:gd name="T18" fmla="*/ 35 w 98"/>
                  <a:gd name="T19" fmla="*/ 9 h 98"/>
                  <a:gd name="T20" fmla="*/ 7 w 98"/>
                  <a:gd name="T21" fmla="*/ 49 h 98"/>
                  <a:gd name="T22" fmla="*/ 48 w 98"/>
                  <a:gd name="T23" fmla="*/ 90 h 98"/>
                  <a:gd name="T24" fmla="*/ 49 w 98"/>
                  <a:gd name="T25" fmla="*/ 90 h 98"/>
                  <a:gd name="T26" fmla="*/ 89 w 98"/>
                  <a:gd name="T27" fmla="*/ 61 h 98"/>
                  <a:gd name="T28" fmla="*/ 90 w 98"/>
                  <a:gd name="T29" fmla="*/ 59 h 98"/>
                  <a:gd name="T30" fmla="*/ 38 w 98"/>
                  <a:gd name="T31" fmla="*/ 59 h 98"/>
                  <a:gd name="T32" fmla="*/ 38 w 98"/>
                  <a:gd name="T33" fmla="*/ 8 h 98"/>
                  <a:gd name="T34" fmla="*/ 35 w 98"/>
                  <a:gd name="T35" fmla="*/ 9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8" h="98">
                    <a:moveTo>
                      <a:pt x="48" y="98"/>
                    </a:moveTo>
                    <a:cubicBezTo>
                      <a:pt x="22" y="97"/>
                      <a:pt x="0" y="75"/>
                      <a:pt x="0" y="49"/>
                    </a:cubicBezTo>
                    <a:cubicBezTo>
                      <a:pt x="0" y="23"/>
                      <a:pt x="20" y="2"/>
                      <a:pt x="45" y="0"/>
                    </a:cubicBezTo>
                    <a:cubicBezTo>
                      <a:pt x="46" y="0"/>
                      <a:pt x="46" y="0"/>
                      <a:pt x="46" y="0"/>
                    </a:cubicBezTo>
                    <a:cubicBezTo>
                      <a:pt x="46" y="51"/>
                      <a:pt x="46" y="51"/>
                      <a:pt x="46" y="51"/>
                    </a:cubicBezTo>
                    <a:cubicBezTo>
                      <a:pt x="98" y="51"/>
                      <a:pt x="98" y="51"/>
                      <a:pt x="98" y="51"/>
                    </a:cubicBezTo>
                    <a:cubicBezTo>
                      <a:pt x="98" y="52"/>
                      <a:pt x="98" y="52"/>
                      <a:pt x="98" y="52"/>
                    </a:cubicBezTo>
                    <a:cubicBezTo>
                      <a:pt x="96" y="78"/>
                      <a:pt x="75" y="98"/>
                      <a:pt x="49" y="98"/>
                    </a:cubicBezTo>
                    <a:lnTo>
                      <a:pt x="48" y="98"/>
                    </a:lnTo>
                    <a:close/>
                    <a:moveTo>
                      <a:pt x="35" y="9"/>
                    </a:moveTo>
                    <a:cubicBezTo>
                      <a:pt x="19" y="15"/>
                      <a:pt x="7" y="31"/>
                      <a:pt x="7" y="49"/>
                    </a:cubicBezTo>
                    <a:cubicBezTo>
                      <a:pt x="7" y="71"/>
                      <a:pt x="26" y="90"/>
                      <a:pt x="48" y="90"/>
                    </a:cubicBezTo>
                    <a:cubicBezTo>
                      <a:pt x="49" y="90"/>
                      <a:pt x="49" y="90"/>
                      <a:pt x="49" y="90"/>
                    </a:cubicBezTo>
                    <a:cubicBezTo>
                      <a:pt x="67" y="90"/>
                      <a:pt x="83" y="79"/>
                      <a:pt x="89" y="61"/>
                    </a:cubicBezTo>
                    <a:cubicBezTo>
                      <a:pt x="90" y="59"/>
                      <a:pt x="90" y="59"/>
                      <a:pt x="90" y="59"/>
                    </a:cubicBezTo>
                    <a:cubicBezTo>
                      <a:pt x="38" y="59"/>
                      <a:pt x="38" y="59"/>
                      <a:pt x="38" y="59"/>
                    </a:cubicBezTo>
                    <a:cubicBezTo>
                      <a:pt x="38" y="8"/>
                      <a:pt x="38" y="8"/>
                      <a:pt x="38" y="8"/>
                    </a:cubicBezTo>
                    <a:lnTo>
                      <a:pt x="35" y="9"/>
                    </a:lnTo>
                    <a:close/>
                  </a:path>
                </a:pathLst>
              </a:custGeom>
              <a:solidFill>
                <a:schemeClr val="tx2">
                  <a:lumMod val="60000"/>
                  <a:lumOff val="40000"/>
                </a:schemeClr>
              </a:solid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sp>
            <p:nvSpPr>
              <p:cNvPr id="91" name="Freeform 163"/>
              <p:cNvSpPr>
                <a:spLocks noEditPoints="1"/>
              </p:cNvSpPr>
              <p:nvPr/>
            </p:nvSpPr>
            <p:spPr bwMode="auto">
              <a:xfrm>
                <a:off x="2428875" y="3248025"/>
                <a:ext cx="142875" cy="139700"/>
              </a:xfrm>
              <a:custGeom>
                <a:avLst/>
                <a:gdLst>
                  <a:gd name="T0" fmla="*/ 0 w 48"/>
                  <a:gd name="T1" fmla="*/ 47 h 47"/>
                  <a:gd name="T2" fmla="*/ 0 w 48"/>
                  <a:gd name="T3" fmla="*/ 0 h 47"/>
                  <a:gd name="T4" fmla="*/ 1 w 48"/>
                  <a:gd name="T5" fmla="*/ 0 h 47"/>
                  <a:gd name="T6" fmla="*/ 48 w 48"/>
                  <a:gd name="T7" fmla="*/ 46 h 47"/>
                  <a:gd name="T8" fmla="*/ 48 w 48"/>
                  <a:gd name="T9" fmla="*/ 47 h 47"/>
                  <a:gd name="T10" fmla="*/ 0 w 48"/>
                  <a:gd name="T11" fmla="*/ 47 h 47"/>
                  <a:gd name="T12" fmla="*/ 39 w 48"/>
                  <a:gd name="T13" fmla="*/ 40 h 47"/>
                  <a:gd name="T14" fmla="*/ 38 w 48"/>
                  <a:gd name="T15" fmla="*/ 37 h 47"/>
                  <a:gd name="T16" fmla="*/ 10 w 48"/>
                  <a:gd name="T17" fmla="*/ 9 h 47"/>
                  <a:gd name="T18" fmla="*/ 8 w 48"/>
                  <a:gd name="T19" fmla="*/ 9 h 47"/>
                  <a:gd name="T20" fmla="*/ 8 w 48"/>
                  <a:gd name="T21" fmla="*/ 40 h 47"/>
                  <a:gd name="T22" fmla="*/ 39 w 48"/>
                  <a:gd name="T23" fmla="*/ 4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8" h="47">
                    <a:moveTo>
                      <a:pt x="0" y="47"/>
                    </a:moveTo>
                    <a:cubicBezTo>
                      <a:pt x="0" y="0"/>
                      <a:pt x="0" y="0"/>
                      <a:pt x="0" y="0"/>
                    </a:cubicBezTo>
                    <a:cubicBezTo>
                      <a:pt x="1" y="0"/>
                      <a:pt x="1" y="0"/>
                      <a:pt x="1" y="0"/>
                    </a:cubicBezTo>
                    <a:cubicBezTo>
                      <a:pt x="26" y="1"/>
                      <a:pt x="46" y="21"/>
                      <a:pt x="48" y="46"/>
                    </a:cubicBezTo>
                    <a:cubicBezTo>
                      <a:pt x="48" y="47"/>
                      <a:pt x="48" y="47"/>
                      <a:pt x="48" y="47"/>
                    </a:cubicBezTo>
                    <a:lnTo>
                      <a:pt x="0" y="47"/>
                    </a:lnTo>
                    <a:close/>
                    <a:moveTo>
                      <a:pt x="39" y="40"/>
                    </a:moveTo>
                    <a:cubicBezTo>
                      <a:pt x="38" y="37"/>
                      <a:pt x="38" y="37"/>
                      <a:pt x="38" y="37"/>
                    </a:cubicBezTo>
                    <a:cubicBezTo>
                      <a:pt x="34" y="23"/>
                      <a:pt x="24" y="13"/>
                      <a:pt x="10" y="9"/>
                    </a:cubicBezTo>
                    <a:cubicBezTo>
                      <a:pt x="8" y="9"/>
                      <a:pt x="8" y="9"/>
                      <a:pt x="8" y="9"/>
                    </a:cubicBezTo>
                    <a:cubicBezTo>
                      <a:pt x="8" y="40"/>
                      <a:pt x="8" y="40"/>
                      <a:pt x="8" y="40"/>
                    </a:cubicBezTo>
                    <a:lnTo>
                      <a:pt x="39" y="40"/>
                    </a:lnTo>
                    <a:close/>
                  </a:path>
                </a:pathLst>
              </a:custGeom>
              <a:solidFill>
                <a:schemeClr val="tx2">
                  <a:lumMod val="60000"/>
                  <a:lumOff val="40000"/>
                </a:schemeClr>
              </a:solidFill>
              <a:ln w="9525">
                <a:noFill/>
                <a:round/>
              </a:ln>
            </p:spPr>
            <p:txBody>
              <a:bodyPr vert="horz" wrap="square" lIns="91440" tIns="45720" rIns="91440" bIns="45720" numCol="1" anchor="t" anchorCtr="0" compatLnSpc="1"/>
              <a:lstStyle/>
              <a:p>
                <a:endParaRPr lang="zh-CN" altLang="en-US">
                  <a:latin typeface="微软雅黑" panose="020B0503020204020204" charset="-122"/>
                  <a:ea typeface="微软雅黑" panose="020B0503020204020204" charset="-122"/>
                </a:endParaRPr>
              </a:p>
            </p:txBody>
          </p:sp>
        </p:grpSp>
      </p:gr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cxnSp>
        <p:nvCxnSpPr>
          <p:cNvPr id="11" name="直线连接符 10"/>
          <p:cNvCxnSpPr/>
          <p:nvPr/>
        </p:nvCxnSpPr>
        <p:spPr>
          <a:xfrm flipH="1">
            <a:off x="2914970" y="2686884"/>
            <a:ext cx="1494013" cy="1494013"/>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grpSp>
        <p:nvGrpSpPr>
          <p:cNvPr id="3" name="组合 2"/>
          <p:cNvGrpSpPr/>
          <p:nvPr/>
        </p:nvGrpSpPr>
        <p:grpSpPr>
          <a:xfrm>
            <a:off x="2844540" y="2649231"/>
            <a:ext cx="4639563" cy="916270"/>
            <a:chOff x="3641" y="2866"/>
            <a:chExt cx="7306" cy="1443"/>
          </a:xfrm>
        </p:grpSpPr>
        <p:sp>
          <p:nvSpPr>
            <p:cNvPr id="5" name="TextBox 4"/>
            <p:cNvSpPr txBox="1"/>
            <p:nvPr/>
          </p:nvSpPr>
          <p:spPr>
            <a:xfrm>
              <a:off x="5924" y="3548"/>
              <a:ext cx="5023" cy="761"/>
            </a:xfrm>
            <a:prstGeom prst="rect">
              <a:avLst/>
            </a:prstGeom>
            <a:noFill/>
          </p:spPr>
          <p:txBody>
            <a:bodyPr wrap="square" rtlCol="0">
              <a:spAutoFit/>
            </a:bodyPr>
            <a:lstStyle/>
            <a:p>
              <a:r>
                <a:rPr lang="zh-CN" altLang="en-US" sz="2400" dirty="0" smtClean="0">
                  <a:solidFill>
                    <a:schemeClr val="tx1">
                      <a:lumMod val="65000"/>
                      <a:lumOff val="35000"/>
                    </a:schemeClr>
                  </a:solidFill>
                  <a:latin typeface="微软雅黑" panose="020B0503020204020204" charset="-122"/>
                  <a:ea typeface="微软雅黑" panose="020B0503020204020204" charset="-122"/>
                  <a:sym typeface="+mn-ea"/>
                </a:rPr>
                <a:t>什么是区块链</a:t>
              </a:r>
              <a:endParaRPr lang="zh-CN" altLang="en-US" sz="2400" b="1" dirty="0">
                <a:solidFill>
                  <a:schemeClr val="accent6">
                    <a:lumMod val="75000"/>
                  </a:schemeClr>
                </a:solidFill>
              </a:endParaRPr>
            </a:p>
          </p:txBody>
        </p:sp>
        <p:cxnSp>
          <p:nvCxnSpPr>
            <p:cNvPr id="8" name="直接连接符 7"/>
            <p:cNvCxnSpPr/>
            <p:nvPr/>
          </p:nvCxnSpPr>
          <p:spPr>
            <a:xfrm>
              <a:off x="3641" y="2866"/>
              <a:ext cx="669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2972047" y="2766702"/>
            <a:ext cx="1123298" cy="1114634"/>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3015352" y="2703401"/>
            <a:ext cx="1178558" cy="1200329"/>
          </a:xfrm>
          <a:prstGeom prst="rect">
            <a:avLst/>
          </a:prstGeom>
          <a:noFill/>
        </p:spPr>
        <p:txBody>
          <a:bodyPr wrap="square" rtlCol="0">
            <a:spAutoFit/>
          </a:bodyPr>
          <a:lstStyle/>
          <a:p>
            <a:r>
              <a:rPr kumimoji="1" lang="en-US" altLang="zh-CN" sz="7200" dirty="0" smtClean="0">
                <a:solidFill>
                  <a:schemeClr val="bg1"/>
                </a:solidFill>
              </a:rPr>
              <a:t>01</a:t>
            </a:r>
            <a:endParaRPr kumimoji="1" lang="zh-CN" altLang="en-US" sz="7200" dirty="0">
              <a:solidFill>
                <a:schemeClr val="bg1"/>
              </a:solidFill>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sp>
        <p:nvSpPr>
          <p:cNvPr id="50" name="文本框 49"/>
          <p:cNvSpPr txBox="1"/>
          <p:nvPr/>
        </p:nvSpPr>
        <p:spPr>
          <a:xfrm>
            <a:off x="398832" y="316010"/>
            <a:ext cx="1860497" cy="384810"/>
          </a:xfrm>
          <a:prstGeom prst="rect">
            <a:avLst/>
          </a:prstGeom>
          <a:noFill/>
        </p:spPr>
        <p:txBody>
          <a:bodyPr wrap="square" rtlCol="0">
            <a:spAutoFit/>
          </a:bodyPr>
          <a:lstStyle/>
          <a:p>
            <a:r>
              <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金融领域应用</a:t>
            </a:r>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grpSp>
        <p:nvGrpSpPr>
          <p:cNvPr id="3" name="组合 2"/>
          <p:cNvGrpSpPr/>
          <p:nvPr/>
        </p:nvGrpSpPr>
        <p:grpSpPr>
          <a:xfrm>
            <a:off x="398520" y="1177420"/>
            <a:ext cx="7988870" cy="4502839"/>
            <a:chOff x="650" y="191"/>
            <a:chExt cx="12581" cy="7091"/>
          </a:xfrm>
        </p:grpSpPr>
        <p:sp>
          <p:nvSpPr>
            <p:cNvPr id="5" name="矩形 4"/>
            <p:cNvSpPr/>
            <p:nvPr/>
          </p:nvSpPr>
          <p:spPr>
            <a:xfrm>
              <a:off x="650" y="191"/>
              <a:ext cx="3522" cy="630"/>
            </a:xfrm>
            <a:prstGeom prst="rect">
              <a:avLst/>
            </a:prstGeom>
          </p:spPr>
          <p:txBody>
            <a:bodyPr wrap="none">
              <a:spAutoFit/>
            </a:bodyPr>
            <a:lstStyle/>
            <a:p>
              <a:r>
                <a:rPr lang="zh-CN" altLang="en-US" sz="2000" dirty="0" smtClean="0">
                  <a:solidFill>
                    <a:schemeClr val="tx2">
                      <a:lumMod val="60000"/>
                      <a:lumOff val="40000"/>
                    </a:schemeClr>
                  </a:solidFill>
                  <a:latin typeface="微软雅黑" panose="020B0503020204020204" charset="-122"/>
                  <a:ea typeface="微软雅黑" panose="020B0503020204020204" charset="-122"/>
                  <a:cs typeface="Arial" panose="020B0604020202020204" pitchFamily="34" charset="0"/>
                </a:rPr>
                <a:t>欧美金融市场应用</a:t>
              </a:r>
            </a:p>
          </p:txBody>
        </p:sp>
        <p:sp>
          <p:nvSpPr>
            <p:cNvPr id="6" name="矩形 5"/>
            <p:cNvSpPr/>
            <p:nvPr/>
          </p:nvSpPr>
          <p:spPr>
            <a:xfrm>
              <a:off x="650" y="862"/>
              <a:ext cx="3154" cy="533"/>
            </a:xfrm>
            <a:prstGeom prst="rect">
              <a:avLst/>
            </a:prstGeom>
          </p:spPr>
          <p:txBody>
            <a:bodyPr wrap="none">
              <a:spAutoFit/>
            </a:bodyPr>
            <a:lstStyle/>
            <a:p>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rPr>
                <a:t>美国</a:t>
              </a:r>
              <a:r>
                <a:rPr lang="en-US" altLang="zh-CN" sz="1600" dirty="0" smtClean="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rPr>
                <a:t>-</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rPr>
                <a:t>欧洲</a:t>
              </a:r>
              <a:r>
                <a:rPr lang="en-US" altLang="zh-CN" sz="1600" dirty="0" smtClean="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rPr>
                <a:t>-</a:t>
              </a:r>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rPr>
                <a:t>澳大利亚</a:t>
              </a:r>
              <a:endParaRPr lang="en-US" altLang="zh-CN" sz="160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endParaRPr>
            </a:p>
          </p:txBody>
        </p:sp>
        <p:sp>
          <p:nvSpPr>
            <p:cNvPr id="79" name="Freeform 7"/>
            <p:cNvSpPr>
              <a:spLocks noChangeArrowheads="1"/>
            </p:cNvSpPr>
            <p:nvPr/>
          </p:nvSpPr>
          <p:spPr bwMode="auto">
            <a:xfrm>
              <a:off x="6095" y="2354"/>
              <a:ext cx="1635" cy="1442"/>
            </a:xfrm>
            <a:custGeom>
              <a:avLst/>
              <a:gdLst>
                <a:gd name="T0" fmla="*/ 2684 w 2684"/>
                <a:gd name="T1" fmla="*/ 2365 h 2365"/>
                <a:gd name="T2" fmla="*/ 1342 w 2684"/>
                <a:gd name="T3" fmla="*/ 0 h 2365"/>
                <a:gd name="T4" fmla="*/ 0 w 2684"/>
                <a:gd name="T5" fmla="*/ 2365 h 2365"/>
                <a:gd name="T6" fmla="*/ 2684 w 2684"/>
                <a:gd name="T7" fmla="*/ 2365 h 2365"/>
                <a:gd name="T8" fmla="*/ 0 60000 65536"/>
                <a:gd name="T9" fmla="*/ 0 60000 65536"/>
                <a:gd name="T10" fmla="*/ 0 60000 65536"/>
                <a:gd name="T11" fmla="*/ 0 60000 65536"/>
                <a:gd name="T12" fmla="*/ 0 w 2684"/>
                <a:gd name="T13" fmla="*/ 0 h 2365"/>
                <a:gd name="T14" fmla="*/ 2684 w 2684"/>
                <a:gd name="T15" fmla="*/ 2365 h 2365"/>
              </a:gdLst>
              <a:ahLst/>
              <a:cxnLst>
                <a:cxn ang="T8">
                  <a:pos x="T0" y="T1"/>
                </a:cxn>
                <a:cxn ang="T9">
                  <a:pos x="T2" y="T3"/>
                </a:cxn>
                <a:cxn ang="T10">
                  <a:pos x="T4" y="T5"/>
                </a:cxn>
                <a:cxn ang="T11">
                  <a:pos x="T6" y="T7"/>
                </a:cxn>
              </a:cxnLst>
              <a:rect l="T12" t="T13" r="T14" b="T15"/>
              <a:pathLst>
                <a:path w="2684" h="2365">
                  <a:moveTo>
                    <a:pt x="2684" y="2365"/>
                  </a:moveTo>
                  <a:lnTo>
                    <a:pt x="1342" y="0"/>
                  </a:lnTo>
                  <a:lnTo>
                    <a:pt x="0" y="2365"/>
                  </a:lnTo>
                  <a:lnTo>
                    <a:pt x="2684" y="2365"/>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zh-CN">
                <a:solidFill>
                  <a:srgbClr val="000000"/>
                </a:solidFill>
                <a:latin typeface="微软雅黑" panose="020B0503020204020204" charset="-122"/>
                <a:ea typeface="微软雅黑" panose="020B0503020204020204" charset="-122"/>
                <a:sym typeface="宋体" panose="02010600030101010101" pitchFamily="2" charset="-122"/>
              </a:endParaRPr>
            </a:p>
          </p:txBody>
        </p:sp>
        <p:sp>
          <p:nvSpPr>
            <p:cNvPr id="80" name="Freeform 8"/>
            <p:cNvSpPr>
              <a:spLocks noChangeArrowheads="1"/>
            </p:cNvSpPr>
            <p:nvPr/>
          </p:nvSpPr>
          <p:spPr bwMode="auto">
            <a:xfrm>
              <a:off x="4475" y="3797"/>
              <a:ext cx="1620" cy="1560"/>
            </a:xfrm>
            <a:custGeom>
              <a:avLst/>
              <a:gdLst>
                <a:gd name="T0" fmla="*/ 2664 w 2664"/>
                <a:gd name="T1" fmla="*/ 0 h 2553"/>
                <a:gd name="T2" fmla="*/ 0 w 2664"/>
                <a:gd name="T3" fmla="*/ 546 h 2553"/>
                <a:gd name="T4" fmla="*/ 1835 w 2664"/>
                <a:gd name="T5" fmla="*/ 2553 h 2553"/>
                <a:gd name="T6" fmla="*/ 2664 w 2664"/>
                <a:gd name="T7" fmla="*/ 0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2664" y="0"/>
                  </a:moveTo>
                  <a:lnTo>
                    <a:pt x="0" y="546"/>
                  </a:lnTo>
                  <a:lnTo>
                    <a:pt x="1835" y="2553"/>
                  </a:lnTo>
                  <a:lnTo>
                    <a:pt x="2664"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zh-CN">
                <a:solidFill>
                  <a:srgbClr val="000000"/>
                </a:solidFill>
                <a:latin typeface="微软雅黑" panose="020B0503020204020204" charset="-122"/>
                <a:ea typeface="微软雅黑" panose="020B0503020204020204" charset="-122"/>
                <a:sym typeface="宋体" panose="02010600030101010101" pitchFamily="2" charset="-122"/>
              </a:endParaRPr>
            </a:p>
          </p:txBody>
        </p:sp>
        <p:sp>
          <p:nvSpPr>
            <p:cNvPr id="81" name="Freeform 9"/>
            <p:cNvSpPr>
              <a:spLocks noChangeArrowheads="1"/>
            </p:cNvSpPr>
            <p:nvPr/>
          </p:nvSpPr>
          <p:spPr bwMode="auto">
            <a:xfrm>
              <a:off x="5405" y="5357"/>
              <a:ext cx="1505" cy="1645"/>
            </a:xfrm>
            <a:custGeom>
              <a:avLst/>
              <a:gdLst>
                <a:gd name="T0" fmla="*/ 305 w 2476"/>
                <a:gd name="T1" fmla="*/ 0 h 2702"/>
                <a:gd name="T2" fmla="*/ 0 w 2476"/>
                <a:gd name="T3" fmla="*/ 2702 h 2702"/>
                <a:gd name="T4" fmla="*/ 2476 w 2476"/>
                <a:gd name="T5" fmla="*/ 1578 h 2702"/>
                <a:gd name="T6" fmla="*/ 305 w 2476"/>
                <a:gd name="T7" fmla="*/ 0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305" y="0"/>
                  </a:moveTo>
                  <a:lnTo>
                    <a:pt x="0" y="2702"/>
                  </a:lnTo>
                  <a:lnTo>
                    <a:pt x="2476" y="1578"/>
                  </a:lnTo>
                  <a:lnTo>
                    <a:pt x="305" y="0"/>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zh-CN">
                <a:solidFill>
                  <a:srgbClr val="000000"/>
                </a:solidFill>
                <a:latin typeface="微软雅黑" panose="020B0503020204020204" charset="-122"/>
                <a:ea typeface="微软雅黑" panose="020B0503020204020204" charset="-122"/>
                <a:sym typeface="宋体" panose="02010600030101010101" pitchFamily="2" charset="-122"/>
              </a:endParaRPr>
            </a:p>
          </p:txBody>
        </p:sp>
        <p:sp>
          <p:nvSpPr>
            <p:cNvPr id="82" name="Freeform 10"/>
            <p:cNvSpPr>
              <a:spLocks noChangeArrowheads="1"/>
            </p:cNvSpPr>
            <p:nvPr/>
          </p:nvSpPr>
          <p:spPr bwMode="auto">
            <a:xfrm>
              <a:off x="6910" y="5357"/>
              <a:ext cx="1510" cy="1645"/>
            </a:xfrm>
            <a:custGeom>
              <a:avLst/>
              <a:gdLst>
                <a:gd name="T0" fmla="*/ 0 w 2476"/>
                <a:gd name="T1" fmla="*/ 1578 h 2702"/>
                <a:gd name="T2" fmla="*/ 2476 w 2476"/>
                <a:gd name="T3" fmla="*/ 2702 h 2702"/>
                <a:gd name="T4" fmla="*/ 2172 w 2476"/>
                <a:gd name="T5" fmla="*/ 0 h 2702"/>
                <a:gd name="T6" fmla="*/ 0 w 2476"/>
                <a:gd name="T7" fmla="*/ 1578 h 2702"/>
                <a:gd name="T8" fmla="*/ 0 60000 65536"/>
                <a:gd name="T9" fmla="*/ 0 60000 65536"/>
                <a:gd name="T10" fmla="*/ 0 60000 65536"/>
                <a:gd name="T11" fmla="*/ 0 60000 65536"/>
                <a:gd name="T12" fmla="*/ 0 w 2476"/>
                <a:gd name="T13" fmla="*/ 0 h 2702"/>
                <a:gd name="T14" fmla="*/ 2476 w 2476"/>
                <a:gd name="T15" fmla="*/ 2702 h 2702"/>
              </a:gdLst>
              <a:ahLst/>
              <a:cxnLst>
                <a:cxn ang="T8">
                  <a:pos x="T0" y="T1"/>
                </a:cxn>
                <a:cxn ang="T9">
                  <a:pos x="T2" y="T3"/>
                </a:cxn>
                <a:cxn ang="T10">
                  <a:pos x="T4" y="T5"/>
                </a:cxn>
                <a:cxn ang="T11">
                  <a:pos x="T6" y="T7"/>
                </a:cxn>
              </a:cxnLst>
              <a:rect l="T12" t="T13" r="T14" b="T15"/>
              <a:pathLst>
                <a:path w="2476" h="2702">
                  <a:moveTo>
                    <a:pt x="0" y="1578"/>
                  </a:moveTo>
                  <a:lnTo>
                    <a:pt x="2476" y="2702"/>
                  </a:lnTo>
                  <a:lnTo>
                    <a:pt x="2172" y="0"/>
                  </a:lnTo>
                  <a:lnTo>
                    <a:pt x="0" y="1578"/>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zh-CN">
                <a:solidFill>
                  <a:srgbClr val="000000"/>
                </a:solidFill>
                <a:latin typeface="微软雅黑" panose="020B0503020204020204" charset="-122"/>
                <a:ea typeface="微软雅黑" panose="020B0503020204020204" charset="-122"/>
                <a:sym typeface="宋体" panose="02010600030101010101" pitchFamily="2" charset="-122"/>
              </a:endParaRPr>
            </a:p>
          </p:txBody>
        </p:sp>
        <p:sp>
          <p:nvSpPr>
            <p:cNvPr id="83" name="Freeform 11"/>
            <p:cNvSpPr>
              <a:spLocks noChangeArrowheads="1"/>
            </p:cNvSpPr>
            <p:nvPr/>
          </p:nvSpPr>
          <p:spPr bwMode="auto">
            <a:xfrm>
              <a:off x="7730" y="3797"/>
              <a:ext cx="1620" cy="1560"/>
            </a:xfrm>
            <a:custGeom>
              <a:avLst/>
              <a:gdLst>
                <a:gd name="T0" fmla="*/ 830 w 2664"/>
                <a:gd name="T1" fmla="*/ 2553 h 2553"/>
                <a:gd name="T2" fmla="*/ 2664 w 2664"/>
                <a:gd name="T3" fmla="*/ 546 h 2553"/>
                <a:gd name="T4" fmla="*/ 0 w 2664"/>
                <a:gd name="T5" fmla="*/ 0 h 2553"/>
                <a:gd name="T6" fmla="*/ 830 w 2664"/>
                <a:gd name="T7" fmla="*/ 2553 h 2553"/>
                <a:gd name="T8" fmla="*/ 0 60000 65536"/>
                <a:gd name="T9" fmla="*/ 0 60000 65536"/>
                <a:gd name="T10" fmla="*/ 0 60000 65536"/>
                <a:gd name="T11" fmla="*/ 0 60000 65536"/>
                <a:gd name="T12" fmla="*/ 0 w 2664"/>
                <a:gd name="T13" fmla="*/ 0 h 2553"/>
                <a:gd name="T14" fmla="*/ 2664 w 2664"/>
                <a:gd name="T15" fmla="*/ 2553 h 2553"/>
              </a:gdLst>
              <a:ahLst/>
              <a:cxnLst>
                <a:cxn ang="T8">
                  <a:pos x="T0" y="T1"/>
                </a:cxn>
                <a:cxn ang="T9">
                  <a:pos x="T2" y="T3"/>
                </a:cxn>
                <a:cxn ang="T10">
                  <a:pos x="T4" y="T5"/>
                </a:cxn>
                <a:cxn ang="T11">
                  <a:pos x="T6" y="T7"/>
                </a:cxn>
              </a:cxnLst>
              <a:rect l="T12" t="T13" r="T14" b="T15"/>
              <a:pathLst>
                <a:path w="2664" h="2553">
                  <a:moveTo>
                    <a:pt x="830" y="2553"/>
                  </a:moveTo>
                  <a:lnTo>
                    <a:pt x="2664" y="546"/>
                  </a:lnTo>
                  <a:lnTo>
                    <a:pt x="0" y="0"/>
                  </a:lnTo>
                  <a:lnTo>
                    <a:pt x="830" y="2553"/>
                  </a:lnTo>
                  <a:close/>
                </a:path>
              </a:pathLst>
            </a:custGeom>
          </p:spPr>
          <p:style>
            <a:lnRef idx="2">
              <a:schemeClr val="accent1">
                <a:shade val="50000"/>
              </a:schemeClr>
            </a:lnRef>
            <a:fillRef idx="1">
              <a:schemeClr val="accent1"/>
            </a:fillRef>
            <a:effectRef idx="0">
              <a:schemeClr val="accent1"/>
            </a:effectRef>
            <a:fontRef idx="minor">
              <a:schemeClr val="lt1"/>
            </a:fontRef>
          </p:style>
          <p:txBody>
            <a:bodyPr/>
            <a:lstStyle/>
            <a:p>
              <a:endParaRPr lang="zh-CN" altLang="zh-CN">
                <a:solidFill>
                  <a:srgbClr val="000000"/>
                </a:solidFill>
                <a:latin typeface="微软雅黑" panose="020B0503020204020204" charset="-122"/>
                <a:ea typeface="微软雅黑" panose="020B0503020204020204" charset="-122"/>
                <a:sym typeface="宋体" panose="02010600030101010101" pitchFamily="2" charset="-122"/>
              </a:endParaRPr>
            </a:p>
          </p:txBody>
        </p:sp>
        <p:sp>
          <p:nvSpPr>
            <p:cNvPr id="84" name="矩形 7"/>
            <p:cNvSpPr>
              <a:spLocks noChangeArrowheads="1"/>
            </p:cNvSpPr>
            <p:nvPr/>
          </p:nvSpPr>
          <p:spPr bwMode="auto">
            <a:xfrm>
              <a:off x="6628" y="3014"/>
              <a:ext cx="562" cy="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dirty="0">
                  <a:solidFill>
                    <a:schemeClr val="bg1"/>
                  </a:solidFill>
                  <a:latin typeface="微软雅黑" panose="020B0503020204020204" charset="-122"/>
                  <a:ea typeface="微软雅黑" panose="020B0503020204020204" charset="-122"/>
                  <a:sym typeface="Swiss911 UCm BT" pitchFamily="2" charset="0"/>
                </a:rPr>
                <a:t>5</a:t>
              </a:r>
              <a:endParaRPr lang="zh-CN" altLang="en-US" sz="2800" dirty="0">
                <a:solidFill>
                  <a:schemeClr val="bg1"/>
                </a:solidFill>
                <a:latin typeface="微软雅黑" panose="020B0503020204020204" charset="-122"/>
                <a:ea typeface="微软雅黑" panose="020B0503020204020204" charset="-122"/>
                <a:sym typeface="Swiss911 UCm BT" pitchFamily="2" charset="0"/>
              </a:endParaRPr>
            </a:p>
          </p:txBody>
        </p:sp>
        <p:sp>
          <p:nvSpPr>
            <p:cNvPr id="85" name="矩形 8"/>
            <p:cNvSpPr>
              <a:spLocks noChangeArrowheads="1"/>
            </p:cNvSpPr>
            <p:nvPr/>
          </p:nvSpPr>
          <p:spPr bwMode="auto">
            <a:xfrm>
              <a:off x="8140" y="4092"/>
              <a:ext cx="563" cy="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dirty="0" smtClean="0">
                  <a:solidFill>
                    <a:schemeClr val="bg1"/>
                  </a:solidFill>
                  <a:latin typeface="微软雅黑" panose="020B0503020204020204" charset="-122"/>
                  <a:ea typeface="微软雅黑" panose="020B0503020204020204" charset="-122"/>
                  <a:sym typeface="Swiss911 UCm BT" pitchFamily="2" charset="0"/>
                </a:rPr>
                <a:t>4</a:t>
              </a:r>
              <a:endParaRPr lang="zh-CN" altLang="en-US" sz="2800" dirty="0">
                <a:solidFill>
                  <a:schemeClr val="bg1"/>
                </a:solidFill>
                <a:latin typeface="微软雅黑" panose="020B0503020204020204" charset="-122"/>
                <a:ea typeface="微软雅黑" panose="020B0503020204020204" charset="-122"/>
                <a:sym typeface="Swiss911 UCm BT" pitchFamily="2" charset="0"/>
              </a:endParaRPr>
            </a:p>
          </p:txBody>
        </p:sp>
        <p:sp>
          <p:nvSpPr>
            <p:cNvPr id="86" name="矩形 9"/>
            <p:cNvSpPr>
              <a:spLocks noChangeArrowheads="1"/>
            </p:cNvSpPr>
            <p:nvPr/>
          </p:nvSpPr>
          <p:spPr bwMode="auto">
            <a:xfrm>
              <a:off x="7575" y="5887"/>
              <a:ext cx="563" cy="67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dirty="0" smtClean="0">
                  <a:solidFill>
                    <a:schemeClr val="bg1"/>
                  </a:solidFill>
                  <a:latin typeface="微软雅黑" panose="020B0503020204020204" charset="-122"/>
                  <a:ea typeface="微软雅黑" panose="020B0503020204020204" charset="-122"/>
                  <a:sym typeface="Swiss911 UCm BT" pitchFamily="2" charset="0"/>
                </a:rPr>
                <a:t>3</a:t>
              </a:r>
              <a:endParaRPr lang="zh-CN" altLang="en-US" sz="2800" dirty="0">
                <a:solidFill>
                  <a:schemeClr val="bg1"/>
                </a:solidFill>
                <a:latin typeface="微软雅黑" panose="020B0503020204020204" charset="-122"/>
                <a:ea typeface="微软雅黑" panose="020B0503020204020204" charset="-122"/>
                <a:sym typeface="Swiss911 UCm BT" pitchFamily="2" charset="0"/>
              </a:endParaRPr>
            </a:p>
          </p:txBody>
        </p:sp>
        <p:sp>
          <p:nvSpPr>
            <p:cNvPr id="87" name="矩形 10"/>
            <p:cNvSpPr>
              <a:spLocks noChangeArrowheads="1"/>
            </p:cNvSpPr>
            <p:nvPr/>
          </p:nvSpPr>
          <p:spPr bwMode="auto">
            <a:xfrm>
              <a:off x="5593" y="5909"/>
              <a:ext cx="562" cy="6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dirty="0">
                  <a:solidFill>
                    <a:schemeClr val="bg1"/>
                  </a:solidFill>
                  <a:latin typeface="微软雅黑" panose="020B0503020204020204" charset="-122"/>
                  <a:ea typeface="微软雅黑" panose="020B0503020204020204" charset="-122"/>
                  <a:sym typeface="Swiss911 UCm BT" pitchFamily="2" charset="0"/>
                </a:rPr>
                <a:t>2</a:t>
              </a:r>
              <a:endParaRPr lang="zh-CN" altLang="en-US" sz="2800" dirty="0">
                <a:solidFill>
                  <a:schemeClr val="bg1"/>
                </a:solidFill>
                <a:latin typeface="微软雅黑" panose="020B0503020204020204" charset="-122"/>
                <a:ea typeface="微软雅黑" panose="020B0503020204020204" charset="-122"/>
                <a:sym typeface="Swiss911 UCm BT" pitchFamily="2" charset="0"/>
              </a:endParaRPr>
            </a:p>
          </p:txBody>
        </p:sp>
        <p:sp>
          <p:nvSpPr>
            <p:cNvPr id="88" name="矩形 11"/>
            <p:cNvSpPr>
              <a:spLocks noChangeArrowheads="1"/>
            </p:cNvSpPr>
            <p:nvPr/>
          </p:nvSpPr>
          <p:spPr bwMode="auto">
            <a:xfrm>
              <a:off x="5123" y="4107"/>
              <a:ext cx="562" cy="6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algn="ctr"/>
              <a:r>
                <a:rPr lang="en-US" altLang="zh-CN" sz="2800" dirty="0" smtClean="0">
                  <a:solidFill>
                    <a:schemeClr val="bg1"/>
                  </a:solidFill>
                  <a:latin typeface="微软雅黑" panose="020B0503020204020204" charset="-122"/>
                  <a:ea typeface="微软雅黑" panose="020B0503020204020204" charset="-122"/>
                  <a:sym typeface="Swiss911 UCm BT" pitchFamily="2" charset="0"/>
                </a:rPr>
                <a:t>1</a:t>
              </a:r>
              <a:endParaRPr lang="zh-CN" altLang="en-US" sz="2800" dirty="0">
                <a:solidFill>
                  <a:schemeClr val="bg1"/>
                </a:solidFill>
                <a:latin typeface="微软雅黑" panose="020B0503020204020204" charset="-122"/>
                <a:ea typeface="微软雅黑" panose="020B0503020204020204" charset="-122"/>
                <a:sym typeface="Swiss911 UCm BT" pitchFamily="2" charset="0"/>
              </a:endParaRPr>
            </a:p>
          </p:txBody>
        </p:sp>
        <p:sp>
          <p:nvSpPr>
            <p:cNvPr id="89" name="TextBox 12"/>
            <p:cNvSpPr>
              <a:spLocks noChangeArrowheads="1"/>
            </p:cNvSpPr>
            <p:nvPr/>
          </p:nvSpPr>
          <p:spPr bwMode="auto">
            <a:xfrm>
              <a:off x="7856" y="2799"/>
              <a:ext cx="4050" cy="53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100" dirty="0" smtClean="0">
                  <a:solidFill>
                    <a:srgbClr val="7F7F7F"/>
                  </a:solidFill>
                  <a:latin typeface="微软雅黑" panose="020B0503020204020204" charset="-122"/>
                  <a:ea typeface="微软雅黑" panose="020B0503020204020204" charset="-122"/>
                </a:rPr>
                <a:t>为金融机构提供跨境支付和外汇市场做市的区域联解决方案。</a:t>
              </a:r>
              <a:endParaRPr lang="en-US" altLang="zh-CN" sz="1100" dirty="0">
                <a:solidFill>
                  <a:srgbClr val="7F7F7F"/>
                </a:solidFill>
                <a:latin typeface="微软雅黑" panose="020B0503020204020204" charset="-122"/>
                <a:ea typeface="微软雅黑" panose="020B0503020204020204" charset="-122"/>
              </a:endParaRPr>
            </a:p>
          </p:txBody>
        </p:sp>
        <p:sp>
          <p:nvSpPr>
            <p:cNvPr id="90" name="TextBox 13"/>
            <p:cNvSpPr>
              <a:spLocks noChangeArrowheads="1"/>
            </p:cNvSpPr>
            <p:nvPr/>
          </p:nvSpPr>
          <p:spPr bwMode="auto">
            <a:xfrm>
              <a:off x="9518" y="4419"/>
              <a:ext cx="3322" cy="10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lang="zh-CN" altLang="en-US" sz="1100" dirty="0" smtClean="0">
                  <a:solidFill>
                    <a:srgbClr val="7F7F7F"/>
                  </a:solidFill>
                  <a:latin typeface="微软雅黑" panose="020B0503020204020204" charset="-122"/>
                  <a:ea typeface="微软雅黑" panose="020B0503020204020204" charset="-122"/>
                </a:rPr>
                <a:t>打算</a:t>
              </a:r>
              <a:r>
                <a:rPr lang="zh-CN" altLang="en-US" sz="1100" dirty="0">
                  <a:solidFill>
                    <a:srgbClr val="7F7F7F"/>
                  </a:solidFill>
                  <a:latin typeface="微软雅黑" panose="020B0503020204020204" charset="-122"/>
                  <a:ea typeface="微软雅黑" panose="020B0503020204020204" charset="-122"/>
                </a:rPr>
                <a:t>用区块链解决方案替代</a:t>
              </a:r>
              <a:r>
                <a:rPr lang="en-US" altLang="zh-CN" sz="1100" dirty="0" smtClean="0">
                  <a:solidFill>
                    <a:srgbClr val="7F7F7F"/>
                  </a:solidFill>
                  <a:latin typeface="微软雅黑" panose="020B0503020204020204" charset="-122"/>
                  <a:ea typeface="微软雅黑" panose="020B0503020204020204" charset="-122"/>
                </a:rPr>
                <a:t>CSD</a:t>
              </a:r>
              <a:r>
                <a:rPr lang="zh-CN" altLang="en-US" sz="1100" dirty="0" smtClean="0">
                  <a:solidFill>
                    <a:srgbClr val="7F7F7F"/>
                  </a:solidFill>
                  <a:latin typeface="微软雅黑" panose="020B0503020204020204" charset="-122"/>
                  <a:ea typeface="微软雅黑" panose="020B0503020204020204" charset="-122"/>
                </a:rPr>
                <a:t>中央证券存管机构。</a:t>
              </a:r>
              <a:r>
                <a:rPr lang="en-US" altLang="zh-CN" sz="1100" dirty="0">
                  <a:solidFill>
                    <a:srgbClr val="7F7F7F"/>
                  </a:solidFill>
                  <a:latin typeface="微软雅黑" panose="020B0503020204020204" charset="-122"/>
                  <a:ea typeface="微软雅黑" panose="020B0503020204020204" charset="-122"/>
                </a:rPr>
                <a:t>ASX</a:t>
              </a:r>
              <a:r>
                <a:rPr lang="zh-CN" altLang="en-US" sz="1100" dirty="0">
                  <a:solidFill>
                    <a:srgbClr val="7F7F7F"/>
                  </a:solidFill>
                  <a:latin typeface="微软雅黑" panose="020B0503020204020204" charset="-122"/>
                  <a:ea typeface="微软雅黑" panose="020B0503020204020204" charset="-122"/>
                </a:rPr>
                <a:t>在</a:t>
              </a:r>
              <a:r>
                <a:rPr lang="en-US" altLang="zh-CN" sz="1100" dirty="0">
                  <a:solidFill>
                    <a:srgbClr val="7F7F7F"/>
                  </a:solidFill>
                  <a:latin typeface="微软雅黑" panose="020B0503020204020204" charset="-122"/>
                  <a:ea typeface="微软雅黑" panose="020B0503020204020204" charset="-122"/>
                </a:rPr>
                <a:t>2017</a:t>
              </a:r>
              <a:r>
                <a:rPr lang="zh-CN" altLang="en-US" sz="1100" dirty="0">
                  <a:solidFill>
                    <a:srgbClr val="7F7F7F"/>
                  </a:solidFill>
                  <a:latin typeface="微软雅黑" panose="020B0503020204020204" charset="-122"/>
                  <a:ea typeface="微软雅黑" panose="020B0503020204020204" charset="-122"/>
                </a:rPr>
                <a:t>年中之前就要做出是否首创区块链概念证明机制的决定。</a:t>
              </a:r>
              <a:endParaRPr lang="en-US" altLang="zh-CN" sz="1100" dirty="0">
                <a:solidFill>
                  <a:srgbClr val="7F7F7F"/>
                </a:solidFill>
                <a:latin typeface="微软雅黑" panose="020B0503020204020204" charset="-122"/>
                <a:ea typeface="微软雅黑" panose="020B0503020204020204" charset="-122"/>
              </a:endParaRPr>
            </a:p>
          </p:txBody>
        </p:sp>
        <p:sp>
          <p:nvSpPr>
            <p:cNvPr id="91" name="TextBox 14"/>
            <p:cNvSpPr>
              <a:spLocks noChangeArrowheads="1"/>
            </p:cNvSpPr>
            <p:nvPr/>
          </p:nvSpPr>
          <p:spPr bwMode="auto">
            <a:xfrm>
              <a:off x="8663" y="6216"/>
              <a:ext cx="3323" cy="106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lang="en-US" altLang="zh-CN" sz="1100" dirty="0" smtClean="0">
                  <a:solidFill>
                    <a:srgbClr val="7F7F7F"/>
                  </a:solidFill>
                  <a:latin typeface="微软雅黑" panose="020B0503020204020204" charset="-122"/>
                  <a:ea typeface="微软雅黑" panose="020B0503020204020204" charset="-122"/>
                </a:rPr>
                <a:t>Medici </a:t>
              </a:r>
              <a:r>
                <a:rPr lang="en-US" altLang="zh-CN" sz="1100" dirty="0">
                  <a:solidFill>
                    <a:srgbClr val="7F7F7F"/>
                  </a:solidFill>
                  <a:latin typeface="微软雅黑" panose="020B0503020204020204" charset="-122"/>
                  <a:ea typeface="微软雅黑" panose="020B0503020204020204" charset="-122"/>
                </a:rPr>
                <a:t>Project </a:t>
              </a:r>
              <a:r>
                <a:rPr lang="zh-CN" altLang="en-US" sz="1100" dirty="0">
                  <a:solidFill>
                    <a:srgbClr val="7F7F7F"/>
                  </a:solidFill>
                  <a:latin typeface="微软雅黑" panose="020B0503020204020204" charset="-122"/>
                  <a:ea typeface="微软雅黑" panose="020B0503020204020204" charset="-122"/>
                </a:rPr>
                <a:t>美第奇</a:t>
              </a:r>
              <a:r>
                <a:rPr lang="zh-CN" altLang="en-US" sz="1100" dirty="0" smtClean="0">
                  <a:solidFill>
                    <a:srgbClr val="7F7F7F"/>
                  </a:solidFill>
                  <a:latin typeface="微软雅黑" panose="020B0503020204020204" charset="-122"/>
                  <a:ea typeface="微软雅黑" panose="020B0503020204020204" charset="-122"/>
                </a:rPr>
                <a:t>项目率先</a:t>
              </a:r>
              <a:r>
                <a:rPr lang="zh-CN" altLang="en-US" sz="1100" dirty="0">
                  <a:solidFill>
                    <a:srgbClr val="7F7F7F"/>
                  </a:solidFill>
                  <a:latin typeface="微软雅黑" panose="020B0503020204020204" charset="-122"/>
                  <a:ea typeface="微软雅黑" panose="020B0503020204020204" charset="-122"/>
                </a:rPr>
                <a:t>建立了区块链技术平台</a:t>
              </a:r>
              <a:r>
                <a:rPr lang="en-US" altLang="zh-CN" sz="1100" dirty="0">
                  <a:solidFill>
                    <a:srgbClr val="7F7F7F"/>
                  </a:solidFill>
                  <a:latin typeface="微软雅黑" panose="020B0503020204020204" charset="-122"/>
                  <a:ea typeface="微软雅黑" panose="020B0503020204020204" charset="-122"/>
                </a:rPr>
                <a:t>Tφ.com</a:t>
              </a:r>
              <a:r>
                <a:rPr lang="zh-CN" altLang="en-US" sz="1100" dirty="0">
                  <a:solidFill>
                    <a:srgbClr val="7F7F7F"/>
                  </a:solidFill>
                  <a:latin typeface="微软雅黑" panose="020B0503020204020204" charset="-122"/>
                  <a:ea typeface="微软雅黑" panose="020B0503020204020204" charset="-122"/>
                </a:rPr>
                <a:t>实现证券线上交易，发行数字</a:t>
              </a:r>
              <a:r>
                <a:rPr lang="zh-CN" altLang="en-US" sz="1100" dirty="0" smtClean="0">
                  <a:solidFill>
                    <a:srgbClr val="7F7F7F"/>
                  </a:solidFill>
                  <a:latin typeface="微软雅黑" panose="020B0503020204020204" charset="-122"/>
                  <a:ea typeface="微软雅黑" panose="020B0503020204020204" charset="-122"/>
                </a:rPr>
                <a:t>资产（债券</a:t>
              </a:r>
              <a:r>
                <a:rPr lang="zh-CN" altLang="en-US" sz="1100" dirty="0">
                  <a:solidFill>
                    <a:srgbClr val="7F7F7F"/>
                  </a:solidFill>
                  <a:latin typeface="微软雅黑" panose="020B0503020204020204" charset="-122"/>
                  <a:ea typeface="微软雅黑" panose="020B0503020204020204" charset="-122"/>
                </a:rPr>
                <a:t>等</a:t>
              </a:r>
              <a:r>
                <a:rPr lang="zh-CN" altLang="en-US" sz="1100" dirty="0" smtClean="0">
                  <a:solidFill>
                    <a:srgbClr val="7F7F7F"/>
                  </a:solidFill>
                  <a:latin typeface="微软雅黑" panose="020B0503020204020204" charset="-122"/>
                  <a:ea typeface="微软雅黑" panose="020B0503020204020204" charset="-122"/>
                </a:rPr>
                <a:t>），</a:t>
              </a:r>
              <a:r>
                <a:rPr lang="zh-CN" altLang="en-US" sz="1100" dirty="0">
                  <a:solidFill>
                    <a:srgbClr val="7F7F7F"/>
                  </a:solidFill>
                  <a:latin typeface="微软雅黑" panose="020B0503020204020204" charset="-122"/>
                  <a:ea typeface="微软雅黑" panose="020B0503020204020204" charset="-122"/>
                </a:rPr>
                <a:t>目前准备发行优先股</a:t>
              </a:r>
              <a:endParaRPr lang="en-US" altLang="zh-CN" sz="1100" dirty="0">
                <a:solidFill>
                  <a:srgbClr val="7F7F7F"/>
                </a:solidFill>
                <a:latin typeface="微软雅黑" panose="020B0503020204020204" charset="-122"/>
                <a:ea typeface="微软雅黑" panose="020B0503020204020204" charset="-122"/>
              </a:endParaRPr>
            </a:p>
          </p:txBody>
        </p:sp>
        <p:sp>
          <p:nvSpPr>
            <p:cNvPr id="92" name="TextBox 15"/>
            <p:cNvSpPr>
              <a:spLocks noChangeArrowheads="1"/>
            </p:cNvSpPr>
            <p:nvPr/>
          </p:nvSpPr>
          <p:spPr bwMode="auto">
            <a:xfrm>
              <a:off x="1757" y="5633"/>
              <a:ext cx="3320" cy="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algn="just"/>
              <a:r>
                <a:rPr lang="en-US" altLang="zh-CN" sz="1100" dirty="0" smtClean="0">
                  <a:solidFill>
                    <a:srgbClr val="7F7F7F"/>
                  </a:solidFill>
                  <a:latin typeface="微软雅黑" panose="020B0503020204020204" charset="-122"/>
                  <a:ea typeface="微软雅黑" panose="020B0503020204020204" charset="-122"/>
                </a:rPr>
                <a:t>Target Operating Model</a:t>
              </a:r>
              <a:r>
                <a:rPr lang="zh-CN" altLang="en-US" sz="1100" dirty="0" smtClean="0">
                  <a:solidFill>
                    <a:srgbClr val="7F7F7F"/>
                  </a:solidFill>
                  <a:latin typeface="微软雅黑" panose="020B0503020204020204" charset="-122"/>
                  <a:ea typeface="微软雅黑" panose="020B0503020204020204" charset="-122"/>
                </a:rPr>
                <a:t>计划，包括由区块链驱动的交易室和以代币为桥梁的保险市场联盟</a:t>
              </a:r>
              <a:endParaRPr lang="en-US" altLang="zh-CN" sz="1100" dirty="0">
                <a:solidFill>
                  <a:srgbClr val="7F7F7F"/>
                </a:solidFill>
                <a:latin typeface="微软雅黑" panose="020B0503020204020204" charset="-122"/>
                <a:ea typeface="微软雅黑" panose="020B0503020204020204" charset="-122"/>
              </a:endParaRPr>
            </a:p>
          </p:txBody>
        </p:sp>
        <p:sp>
          <p:nvSpPr>
            <p:cNvPr id="93" name="TextBox 16"/>
            <p:cNvSpPr>
              <a:spLocks noChangeArrowheads="1"/>
            </p:cNvSpPr>
            <p:nvPr/>
          </p:nvSpPr>
          <p:spPr bwMode="auto">
            <a:xfrm>
              <a:off x="2070" y="3278"/>
              <a:ext cx="3320" cy="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pPr algn="just"/>
              <a:r>
                <a:rPr lang="zh-CN" altLang="en-US" sz="1100" dirty="0" smtClean="0">
                  <a:solidFill>
                    <a:srgbClr val="7F7F7F"/>
                  </a:solidFill>
                  <a:latin typeface="微软雅黑" panose="020B0503020204020204" charset="-122"/>
                  <a:ea typeface="微软雅黑" panose="020B0503020204020204" charset="-122"/>
                </a:rPr>
                <a:t>与</a:t>
              </a:r>
              <a:r>
                <a:rPr lang="en-US" altLang="zh-CN" sz="1100" dirty="0" smtClean="0">
                  <a:solidFill>
                    <a:srgbClr val="7F7F7F"/>
                  </a:solidFill>
                  <a:latin typeface="微软雅黑" panose="020B0503020204020204" charset="-122"/>
                  <a:ea typeface="微软雅黑" panose="020B0503020204020204" charset="-122"/>
                </a:rPr>
                <a:t>Chain.com</a:t>
              </a:r>
              <a:r>
                <a:rPr lang="zh-CN" altLang="en-US" sz="1100" dirty="0" smtClean="0">
                  <a:solidFill>
                    <a:srgbClr val="7F7F7F"/>
                  </a:solidFill>
                  <a:latin typeface="微软雅黑" panose="020B0503020204020204" charset="-122"/>
                  <a:ea typeface="微软雅黑" panose="020B0503020204020204" charset="-122"/>
                </a:rPr>
                <a:t>合作，上线用于私有股权交易的</a:t>
              </a:r>
              <a:r>
                <a:rPr lang="en-US" altLang="zh-CN" sz="1100" dirty="0" err="1" smtClean="0">
                  <a:solidFill>
                    <a:srgbClr val="7F7F7F"/>
                  </a:solidFill>
                  <a:latin typeface="微软雅黑" panose="020B0503020204020204" charset="-122"/>
                  <a:ea typeface="微软雅黑" panose="020B0503020204020204" charset="-122"/>
                </a:rPr>
                <a:t>linq</a:t>
              </a:r>
              <a:r>
                <a:rPr lang="zh-CN" altLang="en-US" sz="1100" dirty="0" smtClean="0">
                  <a:solidFill>
                    <a:srgbClr val="7F7F7F"/>
                  </a:solidFill>
                  <a:latin typeface="微软雅黑" panose="020B0503020204020204" charset="-122"/>
                  <a:ea typeface="微软雅黑" panose="020B0503020204020204" charset="-122"/>
                </a:rPr>
                <a:t>平台，</a:t>
              </a:r>
              <a:r>
                <a:rPr lang="en-US" altLang="zh-CN" sz="1100" dirty="0" smtClean="0">
                  <a:solidFill>
                    <a:srgbClr val="7F7F7F"/>
                  </a:solidFill>
                  <a:latin typeface="微软雅黑" panose="020B0503020204020204" charset="-122"/>
                  <a:ea typeface="微软雅黑" panose="020B0503020204020204" charset="-122"/>
                </a:rPr>
                <a:t>2015</a:t>
              </a:r>
              <a:r>
                <a:rPr lang="zh-CN" altLang="en-US" sz="1100" dirty="0" smtClean="0">
                  <a:solidFill>
                    <a:srgbClr val="7F7F7F"/>
                  </a:solidFill>
                  <a:latin typeface="微软雅黑" panose="020B0503020204020204" charset="-122"/>
                  <a:ea typeface="微软雅黑" panose="020B0503020204020204" charset="-122"/>
                </a:rPr>
                <a:t>年</a:t>
              </a:r>
              <a:r>
                <a:rPr lang="en-US" altLang="zh-CN" sz="1100" dirty="0" smtClean="0">
                  <a:solidFill>
                    <a:srgbClr val="7F7F7F"/>
                  </a:solidFill>
                  <a:latin typeface="微软雅黑" panose="020B0503020204020204" charset="-122"/>
                  <a:ea typeface="微软雅黑" panose="020B0503020204020204" charset="-122"/>
                </a:rPr>
                <a:t>12</a:t>
              </a:r>
              <a:r>
                <a:rPr lang="zh-CN" altLang="en-US" sz="1100" dirty="0" smtClean="0">
                  <a:solidFill>
                    <a:srgbClr val="7F7F7F"/>
                  </a:solidFill>
                  <a:latin typeface="微软雅黑" panose="020B0503020204020204" charset="-122"/>
                  <a:ea typeface="微软雅黑" panose="020B0503020204020204" charset="-122"/>
                </a:rPr>
                <a:t>月</a:t>
              </a:r>
              <a:r>
                <a:rPr lang="en-US" altLang="zh-CN" sz="1100" dirty="0" smtClean="0">
                  <a:solidFill>
                    <a:srgbClr val="7F7F7F"/>
                  </a:solidFill>
                  <a:latin typeface="微软雅黑" panose="020B0503020204020204" charset="-122"/>
                  <a:ea typeface="微软雅黑" panose="020B0503020204020204" charset="-122"/>
                </a:rPr>
                <a:t>30</a:t>
              </a:r>
              <a:r>
                <a:rPr lang="zh-CN" altLang="en-US" sz="1100" dirty="0" smtClean="0">
                  <a:solidFill>
                    <a:srgbClr val="7F7F7F"/>
                  </a:solidFill>
                  <a:latin typeface="微软雅黑" panose="020B0503020204020204" charset="-122"/>
                  <a:ea typeface="微软雅黑" panose="020B0503020204020204" charset="-122"/>
                </a:rPr>
                <a:t>日第一笔股票发行</a:t>
              </a:r>
              <a:endParaRPr lang="en-US" altLang="zh-CN" sz="1100" dirty="0">
                <a:solidFill>
                  <a:srgbClr val="7F7F7F"/>
                </a:solidFill>
                <a:latin typeface="微软雅黑" panose="020B0503020204020204" charset="-122"/>
                <a:ea typeface="微软雅黑" panose="020B0503020204020204" charset="-122"/>
              </a:endParaRPr>
            </a:p>
          </p:txBody>
        </p:sp>
        <p:sp>
          <p:nvSpPr>
            <p:cNvPr id="94" name="TextBox 17"/>
            <p:cNvSpPr>
              <a:spLocks noChangeArrowheads="1"/>
            </p:cNvSpPr>
            <p:nvPr/>
          </p:nvSpPr>
          <p:spPr bwMode="auto">
            <a:xfrm>
              <a:off x="7856" y="2280"/>
              <a:ext cx="1988"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lang="en-US" altLang="zh-CN" sz="1600" b="1" dirty="0" smtClean="0">
                  <a:solidFill>
                    <a:schemeClr val="tx2">
                      <a:lumMod val="60000"/>
                      <a:lumOff val="40000"/>
                    </a:schemeClr>
                  </a:solidFill>
                  <a:latin typeface="微软雅黑" panose="020B0503020204020204" charset="-122"/>
                  <a:ea typeface="微软雅黑" panose="020B0503020204020204" charset="-122"/>
                </a:rPr>
                <a:t>Ripple</a:t>
              </a:r>
            </a:p>
          </p:txBody>
        </p:sp>
        <p:sp>
          <p:nvSpPr>
            <p:cNvPr id="95" name="TextBox 18"/>
            <p:cNvSpPr>
              <a:spLocks noChangeArrowheads="1"/>
            </p:cNvSpPr>
            <p:nvPr/>
          </p:nvSpPr>
          <p:spPr bwMode="auto">
            <a:xfrm>
              <a:off x="9518" y="3820"/>
              <a:ext cx="3713"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smtClean="0">
                  <a:solidFill>
                    <a:schemeClr val="tx2">
                      <a:lumMod val="60000"/>
                      <a:lumOff val="40000"/>
                    </a:schemeClr>
                  </a:solidFill>
                  <a:latin typeface="微软雅黑" panose="020B0503020204020204" charset="-122"/>
                  <a:ea typeface="微软雅黑" panose="020B0503020204020204" charset="-122"/>
                </a:rPr>
                <a:t>澳大利亚证券交易所</a:t>
              </a:r>
              <a:r>
                <a:rPr lang="en-US" altLang="zh-CN" sz="1600" b="1" dirty="0" smtClean="0">
                  <a:solidFill>
                    <a:schemeClr val="tx2">
                      <a:lumMod val="60000"/>
                      <a:lumOff val="40000"/>
                    </a:schemeClr>
                  </a:solidFill>
                  <a:latin typeface="微软雅黑" panose="020B0503020204020204" charset="-122"/>
                  <a:ea typeface="微软雅黑" panose="020B0503020204020204" charset="-122"/>
                </a:rPr>
                <a:t>ASX</a:t>
              </a:r>
            </a:p>
          </p:txBody>
        </p:sp>
        <p:sp>
          <p:nvSpPr>
            <p:cNvPr id="96" name="TextBox 19"/>
            <p:cNvSpPr>
              <a:spLocks noChangeArrowheads="1"/>
            </p:cNvSpPr>
            <p:nvPr/>
          </p:nvSpPr>
          <p:spPr bwMode="auto">
            <a:xfrm>
              <a:off x="8663" y="5708"/>
              <a:ext cx="1988"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lang="en-US" altLang="zh-CN" sz="1600" b="1" dirty="0" smtClean="0">
                  <a:solidFill>
                    <a:schemeClr val="tx2">
                      <a:lumMod val="60000"/>
                      <a:lumOff val="40000"/>
                    </a:schemeClr>
                  </a:solidFill>
                  <a:latin typeface="微软雅黑" panose="020B0503020204020204" charset="-122"/>
                  <a:ea typeface="微软雅黑" panose="020B0503020204020204" charset="-122"/>
                </a:rPr>
                <a:t>Overstock</a:t>
              </a:r>
            </a:p>
          </p:txBody>
        </p:sp>
        <p:sp>
          <p:nvSpPr>
            <p:cNvPr id="97" name="TextBox 20"/>
            <p:cNvSpPr>
              <a:spLocks noChangeArrowheads="1"/>
            </p:cNvSpPr>
            <p:nvPr/>
          </p:nvSpPr>
          <p:spPr bwMode="auto">
            <a:xfrm>
              <a:off x="1569" y="5257"/>
              <a:ext cx="2083" cy="4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1600" b="1" dirty="0" smtClean="0">
                  <a:solidFill>
                    <a:schemeClr val="tx2">
                      <a:lumMod val="60000"/>
                      <a:lumOff val="40000"/>
                    </a:schemeClr>
                  </a:solidFill>
                  <a:latin typeface="微软雅黑" panose="020B0503020204020204" charset="-122"/>
                  <a:ea typeface="微软雅黑" panose="020B0503020204020204" charset="-122"/>
                </a:rPr>
                <a:t>劳埃德保险社</a:t>
              </a:r>
            </a:p>
          </p:txBody>
        </p:sp>
        <p:sp>
          <p:nvSpPr>
            <p:cNvPr id="98" name="TextBox 21"/>
            <p:cNvSpPr>
              <a:spLocks noChangeArrowheads="1"/>
            </p:cNvSpPr>
            <p:nvPr/>
          </p:nvSpPr>
          <p:spPr bwMode="auto">
            <a:xfrm>
              <a:off x="2070" y="2724"/>
              <a:ext cx="1703" cy="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p>
              <a:r>
                <a:rPr lang="zh-CN" altLang="en-US" sz="1600" b="1" dirty="0" smtClean="0">
                  <a:solidFill>
                    <a:schemeClr val="tx2">
                      <a:lumMod val="60000"/>
                      <a:lumOff val="40000"/>
                    </a:schemeClr>
                  </a:solidFill>
                  <a:latin typeface="微软雅黑" panose="020B0503020204020204" charset="-122"/>
                  <a:ea typeface="微软雅黑" panose="020B0503020204020204" charset="-122"/>
                </a:rPr>
                <a:t>纳斯达克</a:t>
              </a:r>
            </a:p>
          </p:txBody>
        </p:sp>
        <p:sp>
          <p:nvSpPr>
            <p:cNvPr id="99" name="TextBox 22"/>
            <p:cNvSpPr>
              <a:spLocks noChangeArrowheads="1"/>
            </p:cNvSpPr>
            <p:nvPr/>
          </p:nvSpPr>
          <p:spPr bwMode="auto">
            <a:xfrm>
              <a:off x="6143" y="4443"/>
              <a:ext cx="1561" cy="87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p>
              <a:pPr algn="ctr"/>
              <a:r>
                <a:rPr lang="zh-CN" altLang="en-US" b="1" dirty="0" smtClean="0">
                  <a:solidFill>
                    <a:schemeClr val="tx2">
                      <a:lumMod val="60000"/>
                      <a:lumOff val="40000"/>
                    </a:schemeClr>
                  </a:solidFill>
                  <a:latin typeface="微软雅黑" panose="020B0503020204020204" charset="-122"/>
                  <a:ea typeface="微软雅黑" panose="020B0503020204020204" charset="-122"/>
                </a:rPr>
                <a:t>金融领域案例</a:t>
              </a:r>
            </a:p>
          </p:txBody>
        </p:sp>
      </p:gr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sp>
        <p:nvSpPr>
          <p:cNvPr id="50" name="文本框 49"/>
          <p:cNvSpPr txBox="1"/>
          <p:nvPr/>
        </p:nvSpPr>
        <p:spPr>
          <a:xfrm>
            <a:off x="398832" y="316010"/>
            <a:ext cx="1860497" cy="384810"/>
          </a:xfrm>
          <a:prstGeom prst="rect">
            <a:avLst/>
          </a:prstGeom>
          <a:noFill/>
        </p:spPr>
        <p:txBody>
          <a:bodyPr wrap="square" rtlCol="0">
            <a:spAutoFit/>
          </a:bodyPr>
          <a:lstStyle/>
          <a:p>
            <a:r>
              <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金融外领域应用</a:t>
            </a:r>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grpSp>
        <p:nvGrpSpPr>
          <p:cNvPr id="17" name="组合 16"/>
          <p:cNvGrpSpPr/>
          <p:nvPr/>
        </p:nvGrpSpPr>
        <p:grpSpPr>
          <a:xfrm>
            <a:off x="347085" y="1210432"/>
            <a:ext cx="7964252" cy="4690369"/>
            <a:chOff x="555" y="457"/>
            <a:chExt cx="12542" cy="7386"/>
          </a:xfrm>
        </p:grpSpPr>
        <p:sp>
          <p:nvSpPr>
            <p:cNvPr id="5" name="矩形 4"/>
            <p:cNvSpPr/>
            <p:nvPr/>
          </p:nvSpPr>
          <p:spPr>
            <a:xfrm>
              <a:off x="570" y="457"/>
              <a:ext cx="3118" cy="630"/>
            </a:xfrm>
            <a:prstGeom prst="rect">
              <a:avLst/>
            </a:prstGeom>
          </p:spPr>
          <p:txBody>
            <a:bodyPr wrap="none">
              <a:spAutoFit/>
            </a:bodyPr>
            <a:lstStyle/>
            <a:p>
              <a:r>
                <a:rPr lang="zh-CN" altLang="en-US" sz="2000" dirty="0">
                  <a:solidFill>
                    <a:schemeClr val="tx2">
                      <a:lumMod val="60000"/>
                      <a:lumOff val="40000"/>
                    </a:schemeClr>
                  </a:solidFill>
                  <a:latin typeface="微软雅黑" panose="020B0503020204020204" charset="-122"/>
                  <a:ea typeface="微软雅黑" panose="020B0503020204020204" charset="-122"/>
                  <a:cs typeface="Arial" panose="020B0604020202020204" pitchFamily="34" charset="0"/>
                </a:rPr>
                <a:t>金融外领域应用</a:t>
              </a:r>
            </a:p>
          </p:txBody>
        </p:sp>
        <p:grpSp>
          <p:nvGrpSpPr>
            <p:cNvPr id="42" name="Group 1294"/>
            <p:cNvGrpSpPr/>
            <p:nvPr/>
          </p:nvGrpSpPr>
          <p:grpSpPr>
            <a:xfrm>
              <a:off x="2572" y="2122"/>
              <a:ext cx="627" cy="627"/>
              <a:chOff x="0" y="0"/>
              <a:chExt cx="1243363" cy="1243363"/>
            </a:xfrm>
          </p:grpSpPr>
          <p:sp>
            <p:nvSpPr>
              <p:cNvPr id="43" name="Shape 1290"/>
              <p:cNvSpPr/>
              <p:nvPr/>
            </p:nvSpPr>
            <p:spPr>
              <a:xfrm>
                <a:off x="0" y="0"/>
                <a:ext cx="1243364" cy="1243364"/>
              </a:xfrm>
              <a:prstGeom prst="rect">
                <a:avLst/>
              </a:prstGeom>
              <a:solidFill>
                <a:schemeClr val="tx2">
                  <a:lumMod val="60000"/>
                  <a:lumOff val="40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charset="-122"/>
                  <a:ea typeface="微软雅黑" panose="020B0503020204020204" charset="-122"/>
                </a:endParaRPr>
              </a:p>
            </p:txBody>
          </p:sp>
          <p:grpSp>
            <p:nvGrpSpPr>
              <p:cNvPr id="44" name="Group 1293"/>
              <p:cNvGrpSpPr/>
              <p:nvPr/>
            </p:nvGrpSpPr>
            <p:grpSpPr>
              <a:xfrm>
                <a:off x="374055" y="351222"/>
                <a:ext cx="495253" cy="540919"/>
                <a:chOff x="0" y="0"/>
                <a:chExt cx="495252" cy="540918"/>
              </a:xfrm>
            </p:grpSpPr>
            <p:sp>
              <p:nvSpPr>
                <p:cNvPr id="45" name="Shape 1291"/>
                <p:cNvSpPr/>
                <p:nvPr/>
              </p:nvSpPr>
              <p:spPr>
                <a:xfrm>
                  <a:off x="107933" y="0"/>
                  <a:ext cx="270131" cy="270131"/>
                </a:xfrm>
                <a:custGeom>
                  <a:avLst/>
                  <a:gdLst/>
                  <a:ahLst/>
                  <a:cxnLst>
                    <a:cxn ang="0">
                      <a:pos x="wd2" y="hd2"/>
                    </a:cxn>
                    <a:cxn ang="5400000">
                      <a:pos x="wd2" y="hd2"/>
                    </a:cxn>
                    <a:cxn ang="10800000">
                      <a:pos x="wd2" y="hd2"/>
                    </a:cxn>
                    <a:cxn ang="16200000">
                      <a:pos x="wd2" y="hd2"/>
                    </a:cxn>
                  </a:cxnLst>
                  <a:rect l="0" t="0" r="r" b="b"/>
                  <a:pathLst>
                    <a:path w="21600" h="21600" extrusionOk="0">
                      <a:moveTo>
                        <a:pt x="3164" y="18436"/>
                      </a:moveTo>
                      <a:cubicBezTo>
                        <a:pt x="5273" y="20546"/>
                        <a:pt x="7818" y="21600"/>
                        <a:pt x="10800" y="21600"/>
                      </a:cubicBezTo>
                      <a:cubicBezTo>
                        <a:pt x="13782" y="21600"/>
                        <a:pt x="16327" y="20546"/>
                        <a:pt x="18436" y="18436"/>
                      </a:cubicBezTo>
                      <a:cubicBezTo>
                        <a:pt x="20546" y="16327"/>
                        <a:pt x="21600" y="13782"/>
                        <a:pt x="21600" y="10800"/>
                      </a:cubicBezTo>
                      <a:cubicBezTo>
                        <a:pt x="21600" y="7818"/>
                        <a:pt x="20546" y="5273"/>
                        <a:pt x="18436" y="3164"/>
                      </a:cubicBezTo>
                      <a:cubicBezTo>
                        <a:pt x="16327" y="1054"/>
                        <a:pt x="13782" y="0"/>
                        <a:pt x="10800" y="0"/>
                      </a:cubicBezTo>
                      <a:cubicBezTo>
                        <a:pt x="7818" y="0"/>
                        <a:pt x="5273" y="1055"/>
                        <a:pt x="3164" y="3164"/>
                      </a:cubicBezTo>
                      <a:cubicBezTo>
                        <a:pt x="1055" y="5273"/>
                        <a:pt x="0" y="7818"/>
                        <a:pt x="0" y="10800"/>
                      </a:cubicBezTo>
                      <a:cubicBezTo>
                        <a:pt x="0" y="13782"/>
                        <a:pt x="1055" y="16327"/>
                        <a:pt x="3164" y="18436"/>
                      </a:cubicBezTo>
                      <a:cubicBezTo>
                        <a:pt x="3164" y="18436"/>
                        <a:pt x="3164" y="18436"/>
                        <a:pt x="3164" y="18436"/>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charset="-122"/>
                    <a:ea typeface="微软雅黑" panose="020B0503020204020204" charset="-122"/>
                  </a:endParaRPr>
                </a:p>
              </p:txBody>
            </p:sp>
            <p:sp>
              <p:nvSpPr>
                <p:cNvPr id="46" name="Shape 1292"/>
                <p:cNvSpPr/>
                <p:nvPr/>
              </p:nvSpPr>
              <p:spPr>
                <a:xfrm>
                  <a:off x="0" y="248248"/>
                  <a:ext cx="495253" cy="292671"/>
                </a:xfrm>
                <a:custGeom>
                  <a:avLst/>
                  <a:gdLst/>
                  <a:ahLst/>
                  <a:cxnLst>
                    <a:cxn ang="0">
                      <a:pos x="wd2" y="hd2"/>
                    </a:cxn>
                    <a:cxn ang="5400000">
                      <a:pos x="wd2" y="hd2"/>
                    </a:cxn>
                    <a:cxn ang="10800000">
                      <a:pos x="wd2" y="hd2"/>
                    </a:cxn>
                    <a:cxn ang="16200000">
                      <a:pos x="wd2" y="hd2"/>
                    </a:cxn>
                  </a:cxnLst>
                  <a:rect l="0" t="0" r="r" b="b"/>
                  <a:pathLst>
                    <a:path w="21600" h="21600" extrusionOk="0">
                      <a:moveTo>
                        <a:pt x="21332" y="9360"/>
                      </a:moveTo>
                      <a:cubicBezTo>
                        <a:pt x="21225" y="8347"/>
                        <a:pt x="21089" y="7408"/>
                        <a:pt x="20925" y="6543"/>
                      </a:cubicBezTo>
                      <a:cubicBezTo>
                        <a:pt x="20761" y="5678"/>
                        <a:pt x="20542" y="4834"/>
                        <a:pt x="20266" y="4011"/>
                      </a:cubicBezTo>
                      <a:cubicBezTo>
                        <a:pt x="19989" y="3190"/>
                        <a:pt x="19673" y="2489"/>
                        <a:pt x="19314" y="1909"/>
                      </a:cubicBezTo>
                      <a:cubicBezTo>
                        <a:pt x="18957" y="1329"/>
                        <a:pt x="18519" y="867"/>
                        <a:pt x="18002" y="520"/>
                      </a:cubicBezTo>
                      <a:cubicBezTo>
                        <a:pt x="17487" y="175"/>
                        <a:pt x="16916" y="0"/>
                        <a:pt x="16292" y="0"/>
                      </a:cubicBezTo>
                      <a:cubicBezTo>
                        <a:pt x="16190" y="0"/>
                        <a:pt x="15970" y="187"/>
                        <a:pt x="15632" y="559"/>
                      </a:cubicBezTo>
                      <a:cubicBezTo>
                        <a:pt x="15295" y="931"/>
                        <a:pt x="14922" y="1348"/>
                        <a:pt x="14512" y="1805"/>
                      </a:cubicBezTo>
                      <a:cubicBezTo>
                        <a:pt x="14103" y="2264"/>
                        <a:pt x="13557" y="2680"/>
                        <a:pt x="12871" y="3051"/>
                      </a:cubicBezTo>
                      <a:cubicBezTo>
                        <a:pt x="12185" y="3423"/>
                        <a:pt x="11496" y="3610"/>
                        <a:pt x="10800" y="3610"/>
                      </a:cubicBezTo>
                      <a:cubicBezTo>
                        <a:pt x="10104" y="3610"/>
                        <a:pt x="9414" y="3423"/>
                        <a:pt x="8729" y="3051"/>
                      </a:cubicBezTo>
                      <a:cubicBezTo>
                        <a:pt x="8043" y="2680"/>
                        <a:pt x="7496" y="2264"/>
                        <a:pt x="7087" y="1805"/>
                      </a:cubicBezTo>
                      <a:cubicBezTo>
                        <a:pt x="6678" y="1348"/>
                        <a:pt x="6304" y="931"/>
                        <a:pt x="5967" y="559"/>
                      </a:cubicBezTo>
                      <a:cubicBezTo>
                        <a:pt x="5630" y="187"/>
                        <a:pt x="5410" y="0"/>
                        <a:pt x="5308" y="0"/>
                      </a:cubicBezTo>
                      <a:cubicBezTo>
                        <a:pt x="4684" y="0"/>
                        <a:pt x="4113" y="175"/>
                        <a:pt x="3597" y="520"/>
                      </a:cubicBezTo>
                      <a:cubicBezTo>
                        <a:pt x="3081" y="867"/>
                        <a:pt x="2643" y="1329"/>
                        <a:pt x="2286" y="1909"/>
                      </a:cubicBezTo>
                      <a:cubicBezTo>
                        <a:pt x="1927" y="2488"/>
                        <a:pt x="1611" y="3190"/>
                        <a:pt x="1334" y="4011"/>
                      </a:cubicBezTo>
                      <a:cubicBezTo>
                        <a:pt x="1058" y="4834"/>
                        <a:pt x="839" y="5678"/>
                        <a:pt x="675" y="6543"/>
                      </a:cubicBezTo>
                      <a:cubicBezTo>
                        <a:pt x="511" y="7408"/>
                        <a:pt x="375" y="8347"/>
                        <a:pt x="268" y="9360"/>
                      </a:cubicBezTo>
                      <a:cubicBezTo>
                        <a:pt x="161" y="10371"/>
                        <a:pt x="89" y="11314"/>
                        <a:pt x="53" y="12189"/>
                      </a:cubicBezTo>
                      <a:cubicBezTo>
                        <a:pt x="17" y="13063"/>
                        <a:pt x="0" y="13959"/>
                        <a:pt x="0" y="14877"/>
                      </a:cubicBezTo>
                      <a:cubicBezTo>
                        <a:pt x="0" y="16953"/>
                        <a:pt x="372" y="18593"/>
                        <a:pt x="1119" y="19795"/>
                      </a:cubicBezTo>
                      <a:cubicBezTo>
                        <a:pt x="1866" y="20998"/>
                        <a:pt x="2858" y="21600"/>
                        <a:pt x="4096" y="21600"/>
                      </a:cubicBezTo>
                      <a:lnTo>
                        <a:pt x="17504" y="21600"/>
                      </a:lnTo>
                      <a:cubicBezTo>
                        <a:pt x="18741" y="21600"/>
                        <a:pt x="19734" y="20998"/>
                        <a:pt x="20480" y="19795"/>
                      </a:cubicBezTo>
                      <a:cubicBezTo>
                        <a:pt x="21227" y="18593"/>
                        <a:pt x="21600" y="16953"/>
                        <a:pt x="21600" y="14877"/>
                      </a:cubicBezTo>
                      <a:cubicBezTo>
                        <a:pt x="21600" y="13959"/>
                        <a:pt x="21582" y="13063"/>
                        <a:pt x="21547" y="12189"/>
                      </a:cubicBezTo>
                      <a:cubicBezTo>
                        <a:pt x="21511" y="11314"/>
                        <a:pt x="21439" y="10371"/>
                        <a:pt x="21332" y="9360"/>
                      </a:cubicBezTo>
                      <a:cubicBezTo>
                        <a:pt x="21332" y="9360"/>
                        <a:pt x="21332" y="9360"/>
                        <a:pt x="21332" y="936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charset="-122"/>
                    <a:ea typeface="微软雅黑" panose="020B0503020204020204" charset="-122"/>
                  </a:endParaRPr>
                </a:p>
              </p:txBody>
            </p:sp>
          </p:grpSp>
        </p:grpSp>
        <p:sp>
          <p:nvSpPr>
            <p:cNvPr id="47" name="Shape 1319"/>
            <p:cNvSpPr/>
            <p:nvPr/>
          </p:nvSpPr>
          <p:spPr>
            <a:xfrm flipV="1">
              <a:off x="3197" y="2435"/>
              <a:ext cx="1549" cy="0"/>
            </a:xfrm>
            <a:prstGeom prst="line">
              <a:avLst/>
            </a:prstGeom>
            <a:ln>
              <a:tailEnd type="triangle" w="med" len="med"/>
            </a:ln>
          </p:spPr>
          <p:style>
            <a:lnRef idx="2">
              <a:schemeClr val="accent1"/>
            </a:lnRef>
            <a:fillRef idx="0">
              <a:schemeClr val="accent1"/>
            </a:fillRef>
            <a:effectRef idx="1">
              <a:schemeClr val="accent1"/>
            </a:effectRef>
            <a:fontRef idx="minor">
              <a:schemeClr val="tx1"/>
            </a:fontRef>
          </p:style>
          <p:txBody>
            <a:bodyPr lIns="38100" tIns="38100" rIns="38100" bIns="38100" anchor="ctr"/>
            <a:lstStyle/>
            <a:p>
              <a:pPr lvl="0">
                <a:defRPr sz="3200">
                  <a:solidFill>
                    <a:srgbClr val="000000"/>
                  </a:solidFill>
                  <a:latin typeface="+mn-lt"/>
                  <a:ea typeface="+mn-ea"/>
                  <a:cs typeface="+mn-cs"/>
                  <a:sym typeface="Helvetica Light"/>
                </a:defRPr>
              </a:pPr>
              <a:endParaRPr sz="3600">
                <a:latin typeface="微软雅黑" panose="020B0503020204020204" charset="-122"/>
                <a:ea typeface="微软雅黑" panose="020B0503020204020204" charset="-122"/>
              </a:endParaRPr>
            </a:p>
          </p:txBody>
        </p:sp>
        <p:sp>
          <p:nvSpPr>
            <p:cNvPr id="49" name="Shape 1320"/>
            <p:cNvSpPr/>
            <p:nvPr/>
          </p:nvSpPr>
          <p:spPr>
            <a:xfrm flipV="1">
              <a:off x="5682" y="2435"/>
              <a:ext cx="1549" cy="0"/>
            </a:xfrm>
            <a:prstGeom prst="line">
              <a:avLst/>
            </a:prstGeom>
            <a:ln>
              <a:tailEnd type="triangle" w="med" len="med"/>
            </a:ln>
          </p:spPr>
          <p:style>
            <a:lnRef idx="2">
              <a:schemeClr val="accent1"/>
            </a:lnRef>
            <a:fillRef idx="0">
              <a:schemeClr val="accent1"/>
            </a:fillRef>
            <a:effectRef idx="1">
              <a:schemeClr val="accent1"/>
            </a:effectRef>
            <a:fontRef idx="minor">
              <a:schemeClr val="tx1"/>
            </a:fontRef>
          </p:style>
          <p:txBody>
            <a:bodyPr lIns="38100" tIns="38100" rIns="38100" bIns="38100" anchor="ctr"/>
            <a:lstStyle/>
            <a:p>
              <a:pPr lvl="0">
                <a:defRPr sz="3200">
                  <a:solidFill>
                    <a:srgbClr val="000000"/>
                  </a:solidFill>
                  <a:latin typeface="+mn-lt"/>
                  <a:ea typeface="+mn-ea"/>
                  <a:cs typeface="+mn-cs"/>
                  <a:sym typeface="Helvetica Light"/>
                </a:defRPr>
              </a:pPr>
              <a:endParaRPr sz="3600">
                <a:latin typeface="微软雅黑" panose="020B0503020204020204" charset="-122"/>
                <a:ea typeface="微软雅黑" panose="020B0503020204020204" charset="-122"/>
              </a:endParaRPr>
            </a:p>
          </p:txBody>
        </p:sp>
        <p:sp>
          <p:nvSpPr>
            <p:cNvPr id="3" name="Shape 1321"/>
            <p:cNvSpPr/>
            <p:nvPr/>
          </p:nvSpPr>
          <p:spPr>
            <a:xfrm flipV="1">
              <a:off x="8167" y="2435"/>
              <a:ext cx="1549" cy="0"/>
            </a:xfrm>
            <a:prstGeom prst="line">
              <a:avLst/>
            </a:prstGeom>
            <a:ln>
              <a:tailEnd type="triangle" w="med" len="med"/>
            </a:ln>
          </p:spPr>
          <p:style>
            <a:lnRef idx="2">
              <a:schemeClr val="accent1"/>
            </a:lnRef>
            <a:fillRef idx="0">
              <a:schemeClr val="accent1"/>
            </a:fillRef>
            <a:effectRef idx="1">
              <a:schemeClr val="accent1"/>
            </a:effectRef>
            <a:fontRef idx="minor">
              <a:schemeClr val="tx1"/>
            </a:fontRef>
          </p:style>
          <p:txBody>
            <a:bodyPr lIns="38100" tIns="38100" rIns="38100" bIns="38100" anchor="ctr"/>
            <a:lstStyle/>
            <a:p>
              <a:pPr lvl="0">
                <a:defRPr sz="3200">
                  <a:solidFill>
                    <a:srgbClr val="000000"/>
                  </a:solidFill>
                  <a:latin typeface="+mn-lt"/>
                  <a:ea typeface="+mn-ea"/>
                  <a:cs typeface="+mn-cs"/>
                  <a:sym typeface="Helvetica Light"/>
                </a:defRPr>
              </a:pPr>
              <a:endParaRPr sz="3600">
                <a:latin typeface="微软雅黑" panose="020B0503020204020204" charset="-122"/>
                <a:ea typeface="微软雅黑" panose="020B0503020204020204" charset="-122"/>
              </a:endParaRPr>
            </a:p>
          </p:txBody>
        </p:sp>
        <p:sp>
          <p:nvSpPr>
            <p:cNvPr id="58" name="Shape 1322"/>
            <p:cNvSpPr/>
            <p:nvPr/>
          </p:nvSpPr>
          <p:spPr>
            <a:xfrm flipH="1">
              <a:off x="3510" y="5130"/>
              <a:ext cx="1549" cy="0"/>
            </a:xfrm>
            <a:prstGeom prst="line">
              <a:avLst/>
            </a:prstGeom>
            <a:ln>
              <a:tailEnd type="triangle" w="med" len="med"/>
            </a:ln>
          </p:spPr>
          <p:style>
            <a:lnRef idx="2">
              <a:schemeClr val="accent1"/>
            </a:lnRef>
            <a:fillRef idx="0">
              <a:schemeClr val="accent1"/>
            </a:fillRef>
            <a:effectRef idx="1">
              <a:schemeClr val="accent1"/>
            </a:effectRef>
            <a:fontRef idx="minor">
              <a:schemeClr val="tx1"/>
            </a:fontRef>
          </p:style>
          <p:txBody>
            <a:bodyPr lIns="38100" tIns="38100" rIns="38100" bIns="38100" anchor="ctr"/>
            <a:lstStyle/>
            <a:p>
              <a:pPr lvl="0">
                <a:defRPr sz="3200">
                  <a:solidFill>
                    <a:srgbClr val="000000"/>
                  </a:solidFill>
                  <a:latin typeface="+mn-lt"/>
                  <a:ea typeface="+mn-ea"/>
                  <a:cs typeface="+mn-cs"/>
                  <a:sym typeface="Helvetica Light"/>
                </a:defRPr>
              </a:pPr>
              <a:endParaRPr sz="3600">
                <a:latin typeface="微软雅黑" panose="020B0503020204020204" charset="-122"/>
                <a:ea typeface="微软雅黑" panose="020B0503020204020204" charset="-122"/>
              </a:endParaRPr>
            </a:p>
          </p:txBody>
        </p:sp>
        <p:sp>
          <p:nvSpPr>
            <p:cNvPr id="66" name="Shape 1323"/>
            <p:cNvSpPr/>
            <p:nvPr/>
          </p:nvSpPr>
          <p:spPr>
            <a:xfrm flipH="1">
              <a:off x="5995" y="5130"/>
              <a:ext cx="1549" cy="0"/>
            </a:xfrm>
            <a:prstGeom prst="line">
              <a:avLst/>
            </a:prstGeom>
            <a:ln>
              <a:tailEnd type="triangle" w="med" len="med"/>
            </a:ln>
          </p:spPr>
          <p:style>
            <a:lnRef idx="2">
              <a:schemeClr val="accent1"/>
            </a:lnRef>
            <a:fillRef idx="0">
              <a:schemeClr val="accent1"/>
            </a:fillRef>
            <a:effectRef idx="1">
              <a:schemeClr val="accent1"/>
            </a:effectRef>
            <a:fontRef idx="minor">
              <a:schemeClr val="tx1"/>
            </a:fontRef>
          </p:style>
          <p:txBody>
            <a:bodyPr lIns="38100" tIns="38100" rIns="38100" bIns="38100" anchor="ctr"/>
            <a:lstStyle/>
            <a:p>
              <a:pPr lvl="0">
                <a:defRPr sz="3200">
                  <a:solidFill>
                    <a:srgbClr val="000000"/>
                  </a:solidFill>
                  <a:latin typeface="+mn-lt"/>
                  <a:ea typeface="+mn-ea"/>
                  <a:cs typeface="+mn-cs"/>
                  <a:sym typeface="Helvetica Light"/>
                </a:defRPr>
              </a:pPr>
              <a:endParaRPr sz="3600">
                <a:latin typeface="微软雅黑" panose="020B0503020204020204" charset="-122"/>
                <a:ea typeface="微软雅黑" panose="020B0503020204020204" charset="-122"/>
              </a:endParaRPr>
            </a:p>
          </p:txBody>
        </p:sp>
        <p:sp>
          <p:nvSpPr>
            <p:cNvPr id="74" name="Shape 1324"/>
            <p:cNvSpPr/>
            <p:nvPr/>
          </p:nvSpPr>
          <p:spPr>
            <a:xfrm flipH="1">
              <a:off x="8480" y="5130"/>
              <a:ext cx="1547" cy="0"/>
            </a:xfrm>
            <a:prstGeom prst="line">
              <a:avLst/>
            </a:prstGeom>
            <a:ln>
              <a:tailEnd type="triangle" w="med" len="med"/>
            </a:ln>
          </p:spPr>
          <p:style>
            <a:lnRef idx="2">
              <a:schemeClr val="accent1"/>
            </a:lnRef>
            <a:fillRef idx="0">
              <a:schemeClr val="accent1"/>
            </a:fillRef>
            <a:effectRef idx="1">
              <a:schemeClr val="accent1"/>
            </a:effectRef>
            <a:fontRef idx="minor">
              <a:schemeClr val="tx1"/>
            </a:fontRef>
          </p:style>
          <p:txBody>
            <a:bodyPr lIns="38100" tIns="38100" rIns="38100" bIns="38100" anchor="ctr"/>
            <a:lstStyle/>
            <a:p>
              <a:pPr lvl="0">
                <a:defRPr sz="3200">
                  <a:solidFill>
                    <a:srgbClr val="000000"/>
                  </a:solidFill>
                  <a:latin typeface="+mn-lt"/>
                  <a:ea typeface="+mn-ea"/>
                  <a:cs typeface="+mn-cs"/>
                  <a:sym typeface="Helvetica Light"/>
                </a:defRPr>
              </a:pPr>
              <a:endParaRPr sz="3600">
                <a:latin typeface="微软雅黑" panose="020B0503020204020204" charset="-122"/>
                <a:ea typeface="微软雅黑" panose="020B0503020204020204" charset="-122"/>
              </a:endParaRPr>
            </a:p>
          </p:txBody>
        </p:sp>
        <p:sp>
          <p:nvSpPr>
            <p:cNvPr id="75" name="Shape 1325"/>
            <p:cNvSpPr/>
            <p:nvPr/>
          </p:nvSpPr>
          <p:spPr>
            <a:xfrm flipV="1">
              <a:off x="10651" y="2435"/>
              <a:ext cx="1900" cy="0"/>
            </a:xfrm>
            <a:prstGeom prst="line">
              <a:avLst/>
            </a:prstGeom>
          </p:spPr>
          <p:style>
            <a:lnRef idx="2">
              <a:schemeClr val="accent1"/>
            </a:lnRef>
            <a:fillRef idx="0">
              <a:schemeClr val="accent1"/>
            </a:fillRef>
            <a:effectRef idx="1">
              <a:schemeClr val="accent1"/>
            </a:effectRef>
            <a:fontRef idx="minor">
              <a:schemeClr val="tx1"/>
            </a:fontRef>
          </p:style>
          <p:txBody>
            <a:bodyPr lIns="38100" tIns="38100" rIns="38100" bIns="38100" anchor="ctr"/>
            <a:lstStyle/>
            <a:p>
              <a:pPr lvl="0">
                <a:defRPr sz="3200">
                  <a:solidFill>
                    <a:srgbClr val="000000"/>
                  </a:solidFill>
                  <a:latin typeface="+mn-lt"/>
                  <a:ea typeface="+mn-ea"/>
                  <a:cs typeface="+mn-cs"/>
                  <a:sym typeface="Helvetica Light"/>
                </a:defRPr>
              </a:pPr>
              <a:endParaRPr sz="3600">
                <a:latin typeface="微软雅黑" panose="020B0503020204020204" charset="-122"/>
                <a:ea typeface="微软雅黑" panose="020B0503020204020204" charset="-122"/>
              </a:endParaRPr>
            </a:p>
          </p:txBody>
        </p:sp>
        <p:sp>
          <p:nvSpPr>
            <p:cNvPr id="76" name="Shape 1326"/>
            <p:cNvSpPr/>
            <p:nvPr/>
          </p:nvSpPr>
          <p:spPr>
            <a:xfrm>
              <a:off x="12550" y="2446"/>
              <a:ext cx="0" cy="2690"/>
            </a:xfrm>
            <a:prstGeom prst="line">
              <a:avLst/>
            </a:prstGeom>
          </p:spPr>
          <p:style>
            <a:lnRef idx="2">
              <a:schemeClr val="accent1"/>
            </a:lnRef>
            <a:fillRef idx="0">
              <a:schemeClr val="accent1"/>
            </a:fillRef>
            <a:effectRef idx="1">
              <a:schemeClr val="accent1"/>
            </a:effectRef>
            <a:fontRef idx="minor">
              <a:schemeClr val="tx1"/>
            </a:fontRef>
          </p:style>
          <p:txBody>
            <a:bodyPr lIns="38100" tIns="38100" rIns="38100" bIns="38100" anchor="ctr"/>
            <a:lstStyle/>
            <a:p>
              <a:pPr lvl="0">
                <a:defRPr sz="3200">
                  <a:solidFill>
                    <a:srgbClr val="000000"/>
                  </a:solidFill>
                  <a:latin typeface="+mn-lt"/>
                  <a:ea typeface="+mn-ea"/>
                  <a:cs typeface="+mn-cs"/>
                  <a:sym typeface="Helvetica Light"/>
                </a:defRPr>
              </a:pPr>
              <a:endParaRPr sz="3600">
                <a:latin typeface="微软雅黑" panose="020B0503020204020204" charset="-122"/>
                <a:ea typeface="微软雅黑" panose="020B0503020204020204" charset="-122"/>
              </a:endParaRPr>
            </a:p>
          </p:txBody>
        </p:sp>
        <p:sp>
          <p:nvSpPr>
            <p:cNvPr id="77" name="Shape 1327"/>
            <p:cNvSpPr/>
            <p:nvPr/>
          </p:nvSpPr>
          <p:spPr>
            <a:xfrm flipH="1">
              <a:off x="10965" y="5130"/>
              <a:ext cx="1586" cy="0"/>
            </a:xfrm>
            <a:prstGeom prst="line">
              <a:avLst/>
            </a:prstGeom>
            <a:ln>
              <a:tailEnd type="triangle" w="med" len="med"/>
            </a:ln>
          </p:spPr>
          <p:style>
            <a:lnRef idx="2">
              <a:schemeClr val="accent1"/>
            </a:lnRef>
            <a:fillRef idx="0">
              <a:schemeClr val="accent1"/>
            </a:fillRef>
            <a:effectRef idx="1">
              <a:schemeClr val="accent1"/>
            </a:effectRef>
            <a:fontRef idx="minor">
              <a:schemeClr val="tx1"/>
            </a:fontRef>
          </p:style>
          <p:txBody>
            <a:bodyPr lIns="38100" tIns="38100" rIns="38100" bIns="38100" anchor="ctr"/>
            <a:lstStyle/>
            <a:p>
              <a:pPr lvl="0">
                <a:defRPr sz="3200">
                  <a:solidFill>
                    <a:srgbClr val="000000"/>
                  </a:solidFill>
                  <a:latin typeface="+mn-lt"/>
                  <a:ea typeface="+mn-ea"/>
                  <a:cs typeface="+mn-cs"/>
                  <a:sym typeface="Helvetica Light"/>
                </a:defRPr>
              </a:pPr>
              <a:endParaRPr sz="3600">
                <a:latin typeface="微软雅黑" panose="020B0503020204020204" charset="-122"/>
                <a:ea typeface="微软雅黑" panose="020B0503020204020204" charset="-122"/>
              </a:endParaRPr>
            </a:p>
          </p:txBody>
        </p:sp>
        <p:sp>
          <p:nvSpPr>
            <p:cNvPr id="78" name="Shape 1328"/>
            <p:cNvSpPr/>
            <p:nvPr/>
          </p:nvSpPr>
          <p:spPr>
            <a:xfrm flipH="1">
              <a:off x="1792" y="5130"/>
              <a:ext cx="786" cy="0"/>
            </a:xfrm>
            <a:prstGeom prst="line">
              <a:avLst/>
            </a:prstGeom>
          </p:spPr>
          <p:style>
            <a:lnRef idx="2">
              <a:schemeClr val="accent1"/>
            </a:lnRef>
            <a:fillRef idx="0">
              <a:schemeClr val="accent1"/>
            </a:fillRef>
            <a:effectRef idx="1">
              <a:schemeClr val="accent1"/>
            </a:effectRef>
            <a:fontRef idx="minor">
              <a:schemeClr val="tx1"/>
            </a:fontRef>
          </p:style>
          <p:txBody>
            <a:bodyPr lIns="38100" tIns="38100" rIns="38100" bIns="38100" anchor="ctr"/>
            <a:lstStyle/>
            <a:p>
              <a:pPr lvl="0">
                <a:defRPr sz="3200">
                  <a:solidFill>
                    <a:srgbClr val="000000"/>
                  </a:solidFill>
                  <a:latin typeface="+mn-lt"/>
                  <a:ea typeface="+mn-ea"/>
                  <a:cs typeface="+mn-cs"/>
                  <a:sym typeface="Helvetica Light"/>
                </a:defRPr>
              </a:pPr>
              <a:endParaRPr sz="3600">
                <a:latin typeface="微软雅黑" panose="020B0503020204020204" charset="-122"/>
                <a:ea typeface="微软雅黑" panose="020B0503020204020204" charset="-122"/>
              </a:endParaRPr>
            </a:p>
          </p:txBody>
        </p:sp>
        <p:sp>
          <p:nvSpPr>
            <p:cNvPr id="79" name="Shape 1329"/>
            <p:cNvSpPr/>
            <p:nvPr/>
          </p:nvSpPr>
          <p:spPr>
            <a:xfrm flipV="1">
              <a:off x="1795" y="2435"/>
              <a:ext cx="0" cy="2702"/>
            </a:xfrm>
            <a:prstGeom prst="line">
              <a:avLst/>
            </a:prstGeom>
          </p:spPr>
          <p:style>
            <a:lnRef idx="2">
              <a:schemeClr val="accent1"/>
            </a:lnRef>
            <a:fillRef idx="0">
              <a:schemeClr val="accent1"/>
            </a:fillRef>
            <a:effectRef idx="1">
              <a:schemeClr val="accent1"/>
            </a:effectRef>
            <a:fontRef idx="minor">
              <a:schemeClr val="tx1"/>
            </a:fontRef>
          </p:style>
          <p:txBody>
            <a:bodyPr lIns="38100" tIns="38100" rIns="38100" bIns="38100" anchor="ctr"/>
            <a:lstStyle/>
            <a:p>
              <a:pPr lvl="0">
                <a:defRPr sz="3200">
                  <a:solidFill>
                    <a:srgbClr val="000000"/>
                  </a:solidFill>
                  <a:latin typeface="+mn-lt"/>
                  <a:ea typeface="+mn-ea"/>
                  <a:cs typeface="+mn-cs"/>
                  <a:sym typeface="Helvetica Light"/>
                </a:defRPr>
              </a:pPr>
              <a:endParaRPr sz="3600">
                <a:latin typeface="微软雅黑" panose="020B0503020204020204" charset="-122"/>
                <a:ea typeface="微软雅黑" panose="020B0503020204020204" charset="-122"/>
              </a:endParaRPr>
            </a:p>
          </p:txBody>
        </p:sp>
        <p:sp>
          <p:nvSpPr>
            <p:cNvPr id="80" name="Shape 1330"/>
            <p:cNvSpPr/>
            <p:nvPr/>
          </p:nvSpPr>
          <p:spPr>
            <a:xfrm>
              <a:off x="1788" y="2435"/>
              <a:ext cx="473" cy="0"/>
            </a:xfrm>
            <a:prstGeom prst="line">
              <a:avLst/>
            </a:prstGeom>
            <a:ln>
              <a:tailEnd type="triangle" w="med" len="med"/>
            </a:ln>
          </p:spPr>
          <p:style>
            <a:lnRef idx="2">
              <a:schemeClr val="accent1"/>
            </a:lnRef>
            <a:fillRef idx="0">
              <a:schemeClr val="accent1"/>
            </a:fillRef>
            <a:effectRef idx="1">
              <a:schemeClr val="accent1"/>
            </a:effectRef>
            <a:fontRef idx="minor">
              <a:schemeClr val="tx1"/>
            </a:fontRef>
          </p:style>
          <p:txBody>
            <a:bodyPr lIns="38100" tIns="38100" rIns="38100" bIns="38100" anchor="ctr"/>
            <a:lstStyle/>
            <a:p>
              <a:pPr lvl="0">
                <a:defRPr sz="3200">
                  <a:solidFill>
                    <a:srgbClr val="000000"/>
                  </a:solidFill>
                  <a:latin typeface="+mn-lt"/>
                  <a:ea typeface="+mn-ea"/>
                  <a:cs typeface="+mn-cs"/>
                  <a:sym typeface="Helvetica Light"/>
                </a:defRPr>
              </a:pPr>
              <a:endParaRPr sz="3600">
                <a:latin typeface="微软雅黑" panose="020B0503020204020204" charset="-122"/>
                <a:ea typeface="微软雅黑" panose="020B0503020204020204" charset="-122"/>
              </a:endParaRPr>
            </a:p>
          </p:txBody>
        </p:sp>
        <p:grpSp>
          <p:nvGrpSpPr>
            <p:cNvPr id="81" name="Group 1335"/>
            <p:cNvGrpSpPr/>
            <p:nvPr/>
          </p:nvGrpSpPr>
          <p:grpSpPr>
            <a:xfrm>
              <a:off x="5057" y="2122"/>
              <a:ext cx="627" cy="627"/>
              <a:chOff x="0" y="0"/>
              <a:chExt cx="1243363" cy="1243363"/>
            </a:xfrm>
          </p:grpSpPr>
          <p:sp>
            <p:nvSpPr>
              <p:cNvPr id="82" name="Shape 1331"/>
              <p:cNvSpPr/>
              <p:nvPr/>
            </p:nvSpPr>
            <p:spPr>
              <a:xfrm>
                <a:off x="0" y="0"/>
                <a:ext cx="1243364" cy="1243364"/>
              </a:xfrm>
              <a:prstGeom prst="rect">
                <a:avLst/>
              </a:prstGeom>
              <a:solidFill>
                <a:schemeClr val="tx2">
                  <a:lumMod val="60000"/>
                  <a:lumOff val="40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charset="-122"/>
                  <a:ea typeface="微软雅黑" panose="020B0503020204020204" charset="-122"/>
                </a:endParaRPr>
              </a:p>
            </p:txBody>
          </p:sp>
          <p:grpSp>
            <p:nvGrpSpPr>
              <p:cNvPr id="83" name="Group 1334"/>
              <p:cNvGrpSpPr/>
              <p:nvPr/>
            </p:nvGrpSpPr>
            <p:grpSpPr>
              <a:xfrm>
                <a:off x="452618" y="384509"/>
                <a:ext cx="335923" cy="474346"/>
                <a:chOff x="0" y="0"/>
                <a:chExt cx="335921" cy="474344"/>
              </a:xfrm>
            </p:grpSpPr>
            <p:sp>
              <p:nvSpPr>
                <p:cNvPr id="84" name="Shape 1332"/>
                <p:cNvSpPr/>
                <p:nvPr/>
              </p:nvSpPr>
              <p:spPr>
                <a:xfrm>
                  <a:off x="0" y="42435"/>
                  <a:ext cx="335922" cy="431910"/>
                </a:xfrm>
                <a:custGeom>
                  <a:avLst/>
                  <a:gdLst/>
                  <a:ahLst/>
                  <a:cxnLst>
                    <a:cxn ang="0">
                      <a:pos x="wd2" y="hd2"/>
                    </a:cxn>
                    <a:cxn ang="5400000">
                      <a:pos x="wd2" y="hd2"/>
                    </a:cxn>
                    <a:cxn ang="10800000">
                      <a:pos x="wd2" y="hd2"/>
                    </a:cxn>
                    <a:cxn ang="16200000">
                      <a:pos x="wd2" y="hd2"/>
                    </a:cxn>
                  </a:cxnLst>
                  <a:rect l="0" t="0" r="r" b="b"/>
                  <a:pathLst>
                    <a:path w="21600" h="21600" extrusionOk="0">
                      <a:moveTo>
                        <a:pt x="19441" y="0"/>
                      </a:moveTo>
                      <a:lnTo>
                        <a:pt x="17589" y="3600"/>
                      </a:lnTo>
                      <a:lnTo>
                        <a:pt x="4011" y="3600"/>
                      </a:lnTo>
                      <a:lnTo>
                        <a:pt x="2159" y="0"/>
                      </a:lnTo>
                      <a:cubicBezTo>
                        <a:pt x="972" y="0"/>
                        <a:pt x="0" y="756"/>
                        <a:pt x="0" y="1679"/>
                      </a:cubicBezTo>
                      <a:lnTo>
                        <a:pt x="0" y="19921"/>
                      </a:lnTo>
                      <a:cubicBezTo>
                        <a:pt x="0" y="20844"/>
                        <a:pt x="972" y="21600"/>
                        <a:pt x="2159" y="21600"/>
                      </a:cubicBezTo>
                      <a:lnTo>
                        <a:pt x="19441" y="21600"/>
                      </a:lnTo>
                      <a:cubicBezTo>
                        <a:pt x="20628" y="21600"/>
                        <a:pt x="21600" y="20844"/>
                        <a:pt x="21600" y="19921"/>
                      </a:cubicBezTo>
                      <a:lnTo>
                        <a:pt x="21600" y="1679"/>
                      </a:lnTo>
                      <a:cubicBezTo>
                        <a:pt x="21600" y="756"/>
                        <a:pt x="20628" y="0"/>
                        <a:pt x="19441" y="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charset="-122"/>
                    <a:ea typeface="微软雅黑" panose="020B0503020204020204" charset="-122"/>
                  </a:endParaRPr>
                </a:p>
              </p:txBody>
            </p:sp>
            <p:sp>
              <p:nvSpPr>
                <p:cNvPr id="85" name="Shape 1333"/>
                <p:cNvSpPr/>
                <p:nvPr/>
              </p:nvSpPr>
              <p:spPr>
                <a:xfrm>
                  <a:off x="59175" y="0"/>
                  <a:ext cx="215954" cy="95985"/>
                </a:xfrm>
                <a:custGeom>
                  <a:avLst/>
                  <a:gdLst/>
                  <a:ahLst/>
                  <a:cxnLst>
                    <a:cxn ang="0">
                      <a:pos x="wd2" y="hd2"/>
                    </a:cxn>
                    <a:cxn ang="5400000">
                      <a:pos x="wd2" y="hd2"/>
                    </a:cxn>
                    <a:cxn ang="10800000">
                      <a:pos x="wd2" y="hd2"/>
                    </a:cxn>
                    <a:cxn ang="16200000">
                      <a:pos x="wd2" y="hd2"/>
                    </a:cxn>
                  </a:cxnLst>
                  <a:rect l="0" t="0" r="r" b="b"/>
                  <a:pathLst>
                    <a:path w="21600" h="21600" extrusionOk="0">
                      <a:moveTo>
                        <a:pt x="19441" y="21600"/>
                      </a:moveTo>
                      <a:lnTo>
                        <a:pt x="21600" y="10800"/>
                      </a:lnTo>
                      <a:lnTo>
                        <a:pt x="16369" y="10800"/>
                      </a:lnTo>
                      <a:lnTo>
                        <a:pt x="14641" y="0"/>
                      </a:lnTo>
                      <a:lnTo>
                        <a:pt x="6959" y="0"/>
                      </a:lnTo>
                      <a:lnTo>
                        <a:pt x="5231" y="10800"/>
                      </a:lnTo>
                      <a:lnTo>
                        <a:pt x="0" y="10800"/>
                      </a:lnTo>
                      <a:lnTo>
                        <a:pt x="2159" y="21600"/>
                      </a:lnTo>
                      <a:cubicBezTo>
                        <a:pt x="2159" y="21600"/>
                        <a:pt x="19441" y="21600"/>
                        <a:pt x="19441" y="2160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charset="-122"/>
                    <a:ea typeface="微软雅黑" panose="020B0503020204020204" charset="-122"/>
                  </a:endParaRPr>
                </a:p>
              </p:txBody>
            </p:sp>
          </p:grpSp>
        </p:grpSp>
        <p:grpSp>
          <p:nvGrpSpPr>
            <p:cNvPr id="86" name="Group 1338"/>
            <p:cNvGrpSpPr/>
            <p:nvPr/>
          </p:nvGrpSpPr>
          <p:grpSpPr>
            <a:xfrm>
              <a:off x="7542" y="2122"/>
              <a:ext cx="627" cy="627"/>
              <a:chOff x="0" y="0"/>
              <a:chExt cx="1243363" cy="1243363"/>
            </a:xfrm>
          </p:grpSpPr>
          <p:sp>
            <p:nvSpPr>
              <p:cNvPr id="87" name="Shape 1336"/>
              <p:cNvSpPr/>
              <p:nvPr/>
            </p:nvSpPr>
            <p:spPr>
              <a:xfrm>
                <a:off x="0" y="0"/>
                <a:ext cx="1243364" cy="1243364"/>
              </a:xfrm>
              <a:prstGeom prst="rect">
                <a:avLst/>
              </a:prstGeom>
              <a:solidFill>
                <a:schemeClr val="tx2">
                  <a:lumMod val="60000"/>
                  <a:lumOff val="40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charset="-122"/>
                  <a:ea typeface="微软雅黑" panose="020B0503020204020204" charset="-122"/>
                </a:endParaRPr>
              </a:p>
            </p:txBody>
          </p:sp>
          <p:sp>
            <p:nvSpPr>
              <p:cNvPr id="88" name="Shape 1337"/>
              <p:cNvSpPr/>
              <p:nvPr/>
            </p:nvSpPr>
            <p:spPr>
              <a:xfrm>
                <a:off x="384508" y="384509"/>
                <a:ext cx="474347" cy="474346"/>
              </a:xfrm>
              <a:custGeom>
                <a:avLst/>
                <a:gdLst/>
                <a:ahLst/>
                <a:cxnLst>
                  <a:cxn ang="0">
                    <a:pos x="wd2" y="hd2"/>
                  </a:cxn>
                  <a:cxn ang="5400000">
                    <a:pos x="wd2" y="hd2"/>
                  </a:cxn>
                  <a:cxn ang="10800000">
                    <a:pos x="wd2" y="hd2"/>
                  </a:cxn>
                  <a:cxn ang="16200000">
                    <a:pos x="wd2" y="hd2"/>
                  </a:cxn>
                </a:cxnLst>
                <a:rect l="0" t="0" r="r" b="b"/>
                <a:pathLst>
                  <a:path w="20814" h="20814" extrusionOk="0">
                    <a:moveTo>
                      <a:pt x="16063" y="4751"/>
                    </a:moveTo>
                    <a:cubicBezTo>
                      <a:pt x="14562" y="3251"/>
                      <a:pt x="14186" y="1270"/>
                      <a:pt x="14318" y="1137"/>
                    </a:cubicBezTo>
                    <a:cubicBezTo>
                      <a:pt x="14452" y="1003"/>
                      <a:pt x="16354" y="1458"/>
                      <a:pt x="17856" y="2959"/>
                    </a:cubicBezTo>
                    <a:cubicBezTo>
                      <a:pt x="19356" y="4460"/>
                      <a:pt x="19807" y="6366"/>
                      <a:pt x="19677" y="6496"/>
                    </a:cubicBezTo>
                    <a:cubicBezTo>
                      <a:pt x="19548" y="6625"/>
                      <a:pt x="17564" y="6252"/>
                      <a:pt x="16063" y="4751"/>
                    </a:cubicBezTo>
                    <a:close/>
                    <a:moveTo>
                      <a:pt x="8257" y="11610"/>
                    </a:moveTo>
                    <a:cubicBezTo>
                      <a:pt x="7827" y="11179"/>
                      <a:pt x="7967" y="10342"/>
                      <a:pt x="8569" y="9739"/>
                    </a:cubicBezTo>
                    <a:cubicBezTo>
                      <a:pt x="9172" y="9137"/>
                      <a:pt x="10009" y="8997"/>
                      <a:pt x="10440" y="9428"/>
                    </a:cubicBezTo>
                    <a:cubicBezTo>
                      <a:pt x="10869" y="9858"/>
                      <a:pt x="10730" y="10696"/>
                      <a:pt x="10128" y="11298"/>
                    </a:cubicBezTo>
                    <a:cubicBezTo>
                      <a:pt x="9526" y="11900"/>
                      <a:pt x="8687" y="12040"/>
                      <a:pt x="8257" y="11610"/>
                    </a:cubicBezTo>
                    <a:close/>
                    <a:moveTo>
                      <a:pt x="18634" y="2180"/>
                    </a:moveTo>
                    <a:cubicBezTo>
                      <a:pt x="16698" y="243"/>
                      <a:pt x="14265" y="-466"/>
                      <a:pt x="13491" y="308"/>
                    </a:cubicBezTo>
                    <a:lnTo>
                      <a:pt x="10372" y="3426"/>
                    </a:lnTo>
                    <a:cubicBezTo>
                      <a:pt x="9900" y="3899"/>
                      <a:pt x="9488" y="5482"/>
                      <a:pt x="9676" y="7085"/>
                    </a:cubicBezTo>
                    <a:lnTo>
                      <a:pt x="240" y="16521"/>
                    </a:lnTo>
                    <a:cubicBezTo>
                      <a:pt x="-320" y="17081"/>
                      <a:pt x="134" y="18442"/>
                      <a:pt x="1253" y="19561"/>
                    </a:cubicBezTo>
                    <a:cubicBezTo>
                      <a:pt x="2373" y="20681"/>
                      <a:pt x="3733" y="21134"/>
                      <a:pt x="4293" y="20574"/>
                    </a:cubicBezTo>
                    <a:lnTo>
                      <a:pt x="13729" y="11138"/>
                    </a:lnTo>
                    <a:cubicBezTo>
                      <a:pt x="15332" y="11327"/>
                      <a:pt x="16915" y="10914"/>
                      <a:pt x="17388" y="10442"/>
                    </a:cubicBezTo>
                    <a:lnTo>
                      <a:pt x="20506" y="7324"/>
                    </a:lnTo>
                    <a:cubicBezTo>
                      <a:pt x="21280" y="6549"/>
                      <a:pt x="20573" y="4116"/>
                      <a:pt x="18634" y="218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charset="-122"/>
                  <a:ea typeface="微软雅黑" panose="020B0503020204020204" charset="-122"/>
                </a:endParaRPr>
              </a:p>
            </p:txBody>
          </p:sp>
        </p:grpSp>
        <p:grpSp>
          <p:nvGrpSpPr>
            <p:cNvPr id="89" name="Group 1341"/>
            <p:cNvGrpSpPr/>
            <p:nvPr/>
          </p:nvGrpSpPr>
          <p:grpSpPr>
            <a:xfrm>
              <a:off x="10027" y="2122"/>
              <a:ext cx="627" cy="627"/>
              <a:chOff x="0" y="0"/>
              <a:chExt cx="1243363" cy="1243363"/>
            </a:xfrm>
          </p:grpSpPr>
          <p:sp>
            <p:nvSpPr>
              <p:cNvPr id="90" name="Shape 1339"/>
              <p:cNvSpPr/>
              <p:nvPr/>
            </p:nvSpPr>
            <p:spPr>
              <a:xfrm>
                <a:off x="0" y="0"/>
                <a:ext cx="1243364" cy="1243364"/>
              </a:xfrm>
              <a:prstGeom prst="rect">
                <a:avLst/>
              </a:prstGeom>
              <a:solidFill>
                <a:schemeClr val="tx2">
                  <a:lumMod val="60000"/>
                  <a:lumOff val="40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charset="-122"/>
                  <a:ea typeface="微软雅黑" panose="020B0503020204020204" charset="-122"/>
                </a:endParaRPr>
              </a:p>
            </p:txBody>
          </p:sp>
          <p:sp>
            <p:nvSpPr>
              <p:cNvPr id="91" name="Shape 1340"/>
              <p:cNvSpPr/>
              <p:nvPr/>
            </p:nvSpPr>
            <p:spPr>
              <a:xfrm>
                <a:off x="383421" y="384509"/>
                <a:ext cx="474315" cy="474346"/>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a:latin typeface="微软雅黑" panose="020B0503020204020204" charset="-122"/>
                  <a:ea typeface="微软雅黑" panose="020B0503020204020204" charset="-122"/>
                </a:endParaRPr>
              </a:p>
            </p:txBody>
          </p:sp>
        </p:grpSp>
        <p:grpSp>
          <p:nvGrpSpPr>
            <p:cNvPr id="92" name="Group 1344"/>
            <p:cNvGrpSpPr/>
            <p:nvPr/>
          </p:nvGrpSpPr>
          <p:grpSpPr>
            <a:xfrm>
              <a:off x="10027" y="4817"/>
              <a:ext cx="627" cy="627"/>
              <a:chOff x="0" y="0"/>
              <a:chExt cx="1243363" cy="1243363"/>
            </a:xfrm>
          </p:grpSpPr>
          <p:sp>
            <p:nvSpPr>
              <p:cNvPr id="93" name="Shape 1342"/>
              <p:cNvSpPr/>
              <p:nvPr/>
            </p:nvSpPr>
            <p:spPr>
              <a:xfrm>
                <a:off x="0" y="0"/>
                <a:ext cx="1243364" cy="1243364"/>
              </a:xfrm>
              <a:prstGeom prst="rect">
                <a:avLst/>
              </a:prstGeom>
              <a:solidFill>
                <a:schemeClr val="tx2">
                  <a:lumMod val="60000"/>
                  <a:lumOff val="40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600">
                  <a:latin typeface="微软雅黑" panose="020B0503020204020204" charset="-122"/>
                  <a:ea typeface="微软雅黑" panose="020B0503020204020204" charset="-122"/>
                </a:endParaRPr>
              </a:p>
            </p:txBody>
          </p:sp>
          <p:sp>
            <p:nvSpPr>
              <p:cNvPr id="94" name="Shape 1343"/>
              <p:cNvSpPr/>
              <p:nvPr/>
            </p:nvSpPr>
            <p:spPr>
              <a:xfrm>
                <a:off x="431257" y="349682"/>
                <a:ext cx="378644" cy="540919"/>
              </a:xfrm>
              <a:custGeom>
                <a:avLst/>
                <a:gdLst/>
                <a:ahLst/>
                <a:cxnLst>
                  <a:cxn ang="0">
                    <a:pos x="wd2" y="hd2"/>
                  </a:cxn>
                  <a:cxn ang="5400000">
                    <a:pos x="wd2" y="hd2"/>
                  </a:cxn>
                  <a:cxn ang="10800000">
                    <a:pos x="wd2" y="hd2"/>
                  </a:cxn>
                  <a:cxn ang="16200000">
                    <a:pos x="wd2" y="hd2"/>
                  </a:cxn>
                </a:cxnLst>
                <a:rect l="0" t="0" r="r" b="b"/>
                <a:pathLst>
                  <a:path w="20957" h="21276" extrusionOk="0">
                    <a:moveTo>
                      <a:pt x="1877" y="21023"/>
                    </a:moveTo>
                    <a:cubicBezTo>
                      <a:pt x="2335" y="19958"/>
                      <a:pt x="3030" y="18458"/>
                      <a:pt x="3960" y="16288"/>
                    </a:cubicBezTo>
                    <a:cubicBezTo>
                      <a:pt x="8011" y="15823"/>
                      <a:pt x="9689" y="16658"/>
                      <a:pt x="12261" y="13325"/>
                    </a:cubicBezTo>
                    <a:cubicBezTo>
                      <a:pt x="10172" y="13789"/>
                      <a:pt x="7654" y="12465"/>
                      <a:pt x="7789" y="11892"/>
                    </a:cubicBezTo>
                    <a:cubicBezTo>
                      <a:pt x="7924" y="11318"/>
                      <a:pt x="13647" y="12306"/>
                      <a:pt x="17393" y="8447"/>
                    </a:cubicBezTo>
                    <a:cubicBezTo>
                      <a:pt x="12670" y="9202"/>
                      <a:pt x="11160" y="7540"/>
                      <a:pt x="11769" y="7289"/>
                    </a:cubicBezTo>
                    <a:cubicBezTo>
                      <a:pt x="13175" y="6708"/>
                      <a:pt x="17348" y="7048"/>
                      <a:pt x="19572" y="5477"/>
                    </a:cubicBezTo>
                    <a:cubicBezTo>
                      <a:pt x="20719" y="4669"/>
                      <a:pt x="21256" y="2702"/>
                      <a:pt x="20789" y="2000"/>
                    </a:cubicBezTo>
                    <a:cubicBezTo>
                      <a:pt x="20229" y="1153"/>
                      <a:pt x="16813" y="-111"/>
                      <a:pt x="14931" y="7"/>
                    </a:cubicBezTo>
                    <a:cubicBezTo>
                      <a:pt x="13047" y="126"/>
                      <a:pt x="10093" y="5208"/>
                      <a:pt x="9217" y="5168"/>
                    </a:cubicBezTo>
                    <a:cubicBezTo>
                      <a:pt x="8341" y="5128"/>
                      <a:pt x="8166" y="2892"/>
                      <a:pt x="9694" y="813"/>
                    </a:cubicBezTo>
                    <a:cubicBezTo>
                      <a:pt x="8081" y="1330"/>
                      <a:pt x="5127" y="2940"/>
                      <a:pt x="4200" y="4315"/>
                    </a:cubicBezTo>
                    <a:cubicBezTo>
                      <a:pt x="2475" y="6874"/>
                      <a:pt x="4362" y="12744"/>
                      <a:pt x="3757" y="12953"/>
                    </a:cubicBezTo>
                    <a:cubicBezTo>
                      <a:pt x="3151" y="13163"/>
                      <a:pt x="1114" y="10259"/>
                      <a:pt x="505" y="8944"/>
                    </a:cubicBezTo>
                    <a:cubicBezTo>
                      <a:pt x="-324" y="10961"/>
                      <a:pt x="-344" y="12982"/>
                      <a:pt x="2082" y="15667"/>
                    </a:cubicBezTo>
                    <a:cubicBezTo>
                      <a:pt x="1167" y="17429"/>
                      <a:pt x="667" y="19457"/>
                      <a:pt x="592" y="20487"/>
                    </a:cubicBezTo>
                    <a:cubicBezTo>
                      <a:pt x="557" y="21312"/>
                      <a:pt x="1675" y="21489"/>
                      <a:pt x="1877" y="21023"/>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sz="3600">
                  <a:latin typeface="微软雅黑" panose="020B0503020204020204" charset="-122"/>
                  <a:ea typeface="微软雅黑" panose="020B0503020204020204" charset="-122"/>
                </a:endParaRPr>
              </a:p>
            </p:txBody>
          </p:sp>
        </p:grpSp>
        <p:grpSp>
          <p:nvGrpSpPr>
            <p:cNvPr id="95" name="Group 1347"/>
            <p:cNvGrpSpPr/>
            <p:nvPr/>
          </p:nvGrpSpPr>
          <p:grpSpPr>
            <a:xfrm>
              <a:off x="7542" y="4817"/>
              <a:ext cx="627" cy="627"/>
              <a:chOff x="0" y="0"/>
              <a:chExt cx="1243363" cy="1243363"/>
            </a:xfrm>
          </p:grpSpPr>
          <p:sp>
            <p:nvSpPr>
              <p:cNvPr id="96" name="Shape 1345"/>
              <p:cNvSpPr/>
              <p:nvPr/>
            </p:nvSpPr>
            <p:spPr>
              <a:xfrm>
                <a:off x="0" y="0"/>
                <a:ext cx="1243364" cy="1243364"/>
              </a:xfrm>
              <a:prstGeom prst="rect">
                <a:avLst/>
              </a:prstGeom>
              <a:solidFill>
                <a:schemeClr val="tx2">
                  <a:lumMod val="60000"/>
                  <a:lumOff val="40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600">
                  <a:latin typeface="微软雅黑" panose="020B0503020204020204" charset="-122"/>
                  <a:ea typeface="微软雅黑" panose="020B0503020204020204" charset="-122"/>
                </a:endParaRPr>
              </a:p>
            </p:txBody>
          </p:sp>
          <p:sp>
            <p:nvSpPr>
              <p:cNvPr id="97" name="Shape 1346"/>
              <p:cNvSpPr/>
              <p:nvPr/>
            </p:nvSpPr>
            <p:spPr>
              <a:xfrm>
                <a:off x="351222" y="372464"/>
                <a:ext cx="540919" cy="540920"/>
              </a:xfrm>
              <a:custGeom>
                <a:avLst/>
                <a:gdLst/>
                <a:ahLst/>
                <a:cxnLst>
                  <a:cxn ang="0">
                    <a:pos x="wd2" y="hd2"/>
                  </a:cxn>
                  <a:cxn ang="5400000">
                    <a:pos x="wd2" y="hd2"/>
                  </a:cxn>
                  <a:cxn ang="10800000">
                    <a:pos x="wd2" y="hd2"/>
                  </a:cxn>
                  <a:cxn ang="16200000">
                    <a:pos x="wd2" y="hd2"/>
                  </a:cxn>
                </a:cxnLst>
                <a:rect l="0" t="0" r="r" b="b"/>
                <a:pathLst>
                  <a:path w="21395" h="21474" extrusionOk="0">
                    <a:moveTo>
                      <a:pt x="2578" y="8409"/>
                    </a:moveTo>
                    <a:cubicBezTo>
                      <a:pt x="2578" y="5193"/>
                      <a:pt x="5174" y="2587"/>
                      <a:pt x="8376" y="2587"/>
                    </a:cubicBezTo>
                    <a:cubicBezTo>
                      <a:pt x="11580" y="2587"/>
                      <a:pt x="14435" y="5451"/>
                      <a:pt x="14435" y="8666"/>
                    </a:cubicBezTo>
                    <a:cubicBezTo>
                      <a:pt x="14435" y="11882"/>
                      <a:pt x="11838" y="14488"/>
                      <a:pt x="8635" y="14488"/>
                    </a:cubicBezTo>
                    <a:cubicBezTo>
                      <a:pt x="5431" y="14488"/>
                      <a:pt x="2578" y="11624"/>
                      <a:pt x="2578" y="8409"/>
                    </a:cubicBezTo>
                    <a:close/>
                    <a:moveTo>
                      <a:pt x="20914" y="18167"/>
                    </a:moveTo>
                    <a:lnTo>
                      <a:pt x="15797" y="13032"/>
                    </a:lnTo>
                    <a:cubicBezTo>
                      <a:pt x="16568" y="11759"/>
                      <a:pt x="17013" y="10265"/>
                      <a:pt x="17013" y="8666"/>
                    </a:cubicBezTo>
                    <a:cubicBezTo>
                      <a:pt x="17013" y="4023"/>
                      <a:pt x="13004" y="0"/>
                      <a:pt x="8376" y="0"/>
                    </a:cubicBezTo>
                    <a:cubicBezTo>
                      <a:pt x="3750" y="0"/>
                      <a:pt x="0" y="3765"/>
                      <a:pt x="0" y="8409"/>
                    </a:cubicBezTo>
                    <a:cubicBezTo>
                      <a:pt x="0" y="13052"/>
                      <a:pt x="4008" y="17075"/>
                      <a:pt x="8635" y="17075"/>
                    </a:cubicBezTo>
                    <a:cubicBezTo>
                      <a:pt x="10173" y="17075"/>
                      <a:pt x="11614" y="16657"/>
                      <a:pt x="12852" y="15931"/>
                    </a:cubicBezTo>
                    <a:lnTo>
                      <a:pt x="17996" y="21094"/>
                    </a:lnTo>
                    <a:cubicBezTo>
                      <a:pt x="18500" y="21600"/>
                      <a:pt x="19317" y="21600"/>
                      <a:pt x="19819" y="21094"/>
                    </a:cubicBezTo>
                    <a:lnTo>
                      <a:pt x="21096" y="19815"/>
                    </a:lnTo>
                    <a:cubicBezTo>
                      <a:pt x="21600" y="19309"/>
                      <a:pt x="21417" y="18672"/>
                      <a:pt x="20914" y="18167"/>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sz="3600">
                  <a:latin typeface="微软雅黑" panose="020B0503020204020204" charset="-122"/>
                  <a:ea typeface="微软雅黑" panose="020B0503020204020204" charset="-122"/>
                </a:endParaRPr>
              </a:p>
            </p:txBody>
          </p:sp>
        </p:grpSp>
        <p:grpSp>
          <p:nvGrpSpPr>
            <p:cNvPr id="98" name="Group 1350"/>
            <p:cNvGrpSpPr/>
            <p:nvPr/>
          </p:nvGrpSpPr>
          <p:grpSpPr>
            <a:xfrm>
              <a:off x="5057" y="4817"/>
              <a:ext cx="627" cy="627"/>
              <a:chOff x="0" y="0"/>
              <a:chExt cx="1243363" cy="1243363"/>
            </a:xfrm>
          </p:grpSpPr>
          <p:sp>
            <p:nvSpPr>
              <p:cNvPr id="99" name="Shape 1348"/>
              <p:cNvSpPr/>
              <p:nvPr/>
            </p:nvSpPr>
            <p:spPr>
              <a:xfrm>
                <a:off x="0" y="0"/>
                <a:ext cx="1243364" cy="1243364"/>
              </a:xfrm>
              <a:prstGeom prst="rect">
                <a:avLst/>
              </a:prstGeom>
              <a:solidFill>
                <a:schemeClr val="tx2">
                  <a:lumMod val="60000"/>
                  <a:lumOff val="40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600">
                  <a:latin typeface="微软雅黑" panose="020B0503020204020204" charset="-122"/>
                  <a:ea typeface="微软雅黑" panose="020B0503020204020204" charset="-122"/>
                </a:endParaRPr>
              </a:p>
            </p:txBody>
          </p:sp>
          <p:sp>
            <p:nvSpPr>
              <p:cNvPr id="100" name="Shape 1349"/>
              <p:cNvSpPr/>
              <p:nvPr/>
            </p:nvSpPr>
            <p:spPr>
              <a:xfrm>
                <a:off x="351222" y="393269"/>
                <a:ext cx="540919" cy="499310"/>
              </a:xfrm>
              <a:custGeom>
                <a:avLst/>
                <a:gdLst/>
                <a:ahLst/>
                <a:cxnLst>
                  <a:cxn ang="0">
                    <a:pos x="wd2" y="hd2"/>
                  </a:cxn>
                  <a:cxn ang="5400000">
                    <a:pos x="wd2" y="hd2"/>
                  </a:cxn>
                  <a:cxn ang="10800000">
                    <a:pos x="wd2" y="hd2"/>
                  </a:cxn>
                  <a:cxn ang="16200000">
                    <a:pos x="wd2" y="hd2"/>
                  </a:cxn>
                </a:cxnLst>
                <a:rect l="0" t="0" r="r" b="b"/>
                <a:pathLst>
                  <a:path w="21600" h="21600" extrusionOk="0">
                    <a:moveTo>
                      <a:pt x="19692" y="12333"/>
                    </a:moveTo>
                    <a:cubicBezTo>
                      <a:pt x="19528" y="12511"/>
                      <a:pt x="19333" y="12600"/>
                      <a:pt x="19107" y="12600"/>
                    </a:cubicBezTo>
                    <a:cubicBezTo>
                      <a:pt x="18882" y="12600"/>
                      <a:pt x="18688" y="12511"/>
                      <a:pt x="18524" y="12333"/>
                    </a:cubicBezTo>
                    <a:cubicBezTo>
                      <a:pt x="18360" y="12155"/>
                      <a:pt x="18277" y="11944"/>
                      <a:pt x="18277" y="11700"/>
                    </a:cubicBezTo>
                    <a:cubicBezTo>
                      <a:pt x="18277" y="11456"/>
                      <a:pt x="18360" y="11245"/>
                      <a:pt x="18524" y="11067"/>
                    </a:cubicBezTo>
                    <a:cubicBezTo>
                      <a:pt x="18688" y="10889"/>
                      <a:pt x="18882" y="10800"/>
                      <a:pt x="19107" y="10800"/>
                    </a:cubicBezTo>
                    <a:cubicBezTo>
                      <a:pt x="19333" y="10800"/>
                      <a:pt x="19528" y="10889"/>
                      <a:pt x="19692" y="11067"/>
                    </a:cubicBezTo>
                    <a:cubicBezTo>
                      <a:pt x="19857" y="11245"/>
                      <a:pt x="19938" y="11456"/>
                      <a:pt x="19938" y="11700"/>
                    </a:cubicBezTo>
                    <a:cubicBezTo>
                      <a:pt x="19938" y="11944"/>
                      <a:pt x="19857" y="12155"/>
                      <a:pt x="19692" y="12333"/>
                    </a:cubicBezTo>
                    <a:cubicBezTo>
                      <a:pt x="19692" y="12333"/>
                      <a:pt x="19692" y="12333"/>
                      <a:pt x="19692" y="12333"/>
                    </a:cubicBezTo>
                    <a:close/>
                    <a:moveTo>
                      <a:pt x="16616" y="10800"/>
                    </a:moveTo>
                    <a:lnTo>
                      <a:pt x="4984" y="10800"/>
                    </a:lnTo>
                    <a:lnTo>
                      <a:pt x="4984" y="1800"/>
                    </a:lnTo>
                    <a:lnTo>
                      <a:pt x="13292" y="1800"/>
                    </a:lnTo>
                    <a:lnTo>
                      <a:pt x="13292" y="4050"/>
                    </a:lnTo>
                    <a:cubicBezTo>
                      <a:pt x="13292" y="4425"/>
                      <a:pt x="13414" y="4744"/>
                      <a:pt x="13655" y="5006"/>
                    </a:cubicBezTo>
                    <a:cubicBezTo>
                      <a:pt x="13898" y="5269"/>
                      <a:pt x="14192" y="5400"/>
                      <a:pt x="14538" y="5400"/>
                    </a:cubicBezTo>
                    <a:lnTo>
                      <a:pt x="16616" y="5400"/>
                    </a:lnTo>
                    <a:cubicBezTo>
                      <a:pt x="16616" y="5400"/>
                      <a:pt x="16616" y="10800"/>
                      <a:pt x="16616" y="10800"/>
                    </a:cubicBezTo>
                    <a:close/>
                    <a:moveTo>
                      <a:pt x="16616" y="19800"/>
                    </a:moveTo>
                    <a:lnTo>
                      <a:pt x="4984" y="19800"/>
                    </a:lnTo>
                    <a:lnTo>
                      <a:pt x="4984" y="16200"/>
                    </a:lnTo>
                    <a:lnTo>
                      <a:pt x="16616" y="16200"/>
                    </a:lnTo>
                    <a:cubicBezTo>
                      <a:pt x="16616" y="16200"/>
                      <a:pt x="16616" y="19800"/>
                      <a:pt x="16616" y="19800"/>
                    </a:cubicBezTo>
                    <a:close/>
                    <a:moveTo>
                      <a:pt x="20867" y="9795"/>
                    </a:moveTo>
                    <a:cubicBezTo>
                      <a:pt x="20378" y="9265"/>
                      <a:pt x="19791" y="9000"/>
                      <a:pt x="19107" y="9000"/>
                    </a:cubicBezTo>
                    <a:lnTo>
                      <a:pt x="18277" y="9000"/>
                    </a:lnTo>
                    <a:lnTo>
                      <a:pt x="18277" y="5400"/>
                    </a:lnTo>
                    <a:cubicBezTo>
                      <a:pt x="18277" y="5025"/>
                      <a:pt x="18190" y="4613"/>
                      <a:pt x="18018" y="4163"/>
                    </a:cubicBezTo>
                    <a:cubicBezTo>
                      <a:pt x="17844" y="3712"/>
                      <a:pt x="17637" y="3356"/>
                      <a:pt x="17394" y="3094"/>
                    </a:cubicBezTo>
                    <a:lnTo>
                      <a:pt x="15421" y="957"/>
                    </a:lnTo>
                    <a:cubicBezTo>
                      <a:pt x="15179" y="694"/>
                      <a:pt x="14850" y="469"/>
                      <a:pt x="14435" y="281"/>
                    </a:cubicBezTo>
                    <a:cubicBezTo>
                      <a:pt x="14020" y="94"/>
                      <a:pt x="13638" y="0"/>
                      <a:pt x="13292" y="0"/>
                    </a:cubicBezTo>
                    <a:lnTo>
                      <a:pt x="4569" y="0"/>
                    </a:lnTo>
                    <a:cubicBezTo>
                      <a:pt x="4223" y="0"/>
                      <a:pt x="3929" y="132"/>
                      <a:pt x="3687" y="394"/>
                    </a:cubicBezTo>
                    <a:cubicBezTo>
                      <a:pt x="3444" y="656"/>
                      <a:pt x="3323" y="975"/>
                      <a:pt x="3323" y="1350"/>
                    </a:cubicBezTo>
                    <a:lnTo>
                      <a:pt x="3323" y="9000"/>
                    </a:lnTo>
                    <a:lnTo>
                      <a:pt x="2493" y="9000"/>
                    </a:lnTo>
                    <a:cubicBezTo>
                      <a:pt x="1809" y="9000"/>
                      <a:pt x="1222" y="9265"/>
                      <a:pt x="734" y="9795"/>
                    </a:cubicBezTo>
                    <a:cubicBezTo>
                      <a:pt x="244" y="10324"/>
                      <a:pt x="0" y="10960"/>
                      <a:pt x="0" y="11700"/>
                    </a:cubicBezTo>
                    <a:lnTo>
                      <a:pt x="0" y="17550"/>
                    </a:lnTo>
                    <a:cubicBezTo>
                      <a:pt x="0" y="17673"/>
                      <a:pt x="41" y="17777"/>
                      <a:pt x="124" y="17866"/>
                    </a:cubicBezTo>
                    <a:cubicBezTo>
                      <a:pt x="205" y="17956"/>
                      <a:pt x="303" y="18000"/>
                      <a:pt x="415" y="18000"/>
                    </a:cubicBezTo>
                    <a:lnTo>
                      <a:pt x="3323" y="18000"/>
                    </a:lnTo>
                    <a:lnTo>
                      <a:pt x="3323" y="20250"/>
                    </a:lnTo>
                    <a:cubicBezTo>
                      <a:pt x="3323" y="20625"/>
                      <a:pt x="3444" y="20944"/>
                      <a:pt x="3687" y="21206"/>
                    </a:cubicBezTo>
                    <a:cubicBezTo>
                      <a:pt x="3929" y="21468"/>
                      <a:pt x="4223" y="21600"/>
                      <a:pt x="4569" y="21600"/>
                    </a:cubicBezTo>
                    <a:lnTo>
                      <a:pt x="17031" y="21600"/>
                    </a:lnTo>
                    <a:cubicBezTo>
                      <a:pt x="17377" y="21600"/>
                      <a:pt x="17671" y="21468"/>
                      <a:pt x="17913" y="21206"/>
                    </a:cubicBezTo>
                    <a:cubicBezTo>
                      <a:pt x="18156" y="20943"/>
                      <a:pt x="18277" y="20625"/>
                      <a:pt x="18277" y="20250"/>
                    </a:cubicBezTo>
                    <a:lnTo>
                      <a:pt x="18277" y="18000"/>
                    </a:lnTo>
                    <a:lnTo>
                      <a:pt x="21185" y="18000"/>
                    </a:lnTo>
                    <a:cubicBezTo>
                      <a:pt x="21297" y="18000"/>
                      <a:pt x="21395" y="17956"/>
                      <a:pt x="21476" y="17866"/>
                    </a:cubicBezTo>
                    <a:cubicBezTo>
                      <a:pt x="21559" y="17777"/>
                      <a:pt x="21600" y="17673"/>
                      <a:pt x="21600" y="17550"/>
                    </a:cubicBezTo>
                    <a:lnTo>
                      <a:pt x="21600" y="11700"/>
                    </a:lnTo>
                    <a:cubicBezTo>
                      <a:pt x="21600" y="10960"/>
                      <a:pt x="21356" y="10324"/>
                      <a:pt x="20867" y="9795"/>
                    </a:cubicBezTo>
                    <a:cubicBezTo>
                      <a:pt x="20867" y="9795"/>
                      <a:pt x="20867" y="9795"/>
                      <a:pt x="20867" y="9795"/>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sz="3600">
                  <a:latin typeface="微软雅黑" panose="020B0503020204020204" charset="-122"/>
                  <a:ea typeface="微软雅黑" panose="020B0503020204020204" charset="-122"/>
                </a:endParaRPr>
              </a:p>
            </p:txBody>
          </p:sp>
        </p:grpSp>
        <p:grpSp>
          <p:nvGrpSpPr>
            <p:cNvPr id="101" name="Group 1356"/>
            <p:cNvGrpSpPr/>
            <p:nvPr/>
          </p:nvGrpSpPr>
          <p:grpSpPr>
            <a:xfrm>
              <a:off x="2572" y="4817"/>
              <a:ext cx="627" cy="627"/>
              <a:chOff x="0" y="0"/>
              <a:chExt cx="1243363" cy="1243363"/>
            </a:xfrm>
          </p:grpSpPr>
          <p:sp>
            <p:nvSpPr>
              <p:cNvPr id="102" name="Shape 1351"/>
              <p:cNvSpPr/>
              <p:nvPr/>
            </p:nvSpPr>
            <p:spPr>
              <a:xfrm>
                <a:off x="0" y="0"/>
                <a:ext cx="1243364" cy="1243364"/>
              </a:xfrm>
              <a:prstGeom prst="rect">
                <a:avLst/>
              </a:prstGeom>
              <a:solidFill>
                <a:schemeClr val="tx2">
                  <a:lumMod val="60000"/>
                  <a:lumOff val="40000"/>
                </a:schemeClr>
              </a:solidFill>
              <a:ln w="12700" cap="flat">
                <a:noFill/>
                <a:miter lim="400000"/>
              </a:ln>
              <a:effectLst/>
            </p:spPr>
            <p:txBody>
              <a:bodyPr wrap="square" lIns="50800" tIns="50800" rIns="50800" bIns="50800" numCol="1" anchor="ctr">
                <a:noAutofit/>
              </a:bodyPr>
              <a:lstStyle/>
              <a:p>
                <a:pPr lvl="0">
                  <a:defRPr sz="3200">
                    <a:solidFill>
                      <a:srgbClr val="FFFFFF"/>
                    </a:solidFill>
                    <a:latin typeface="+mn-lt"/>
                    <a:ea typeface="+mn-ea"/>
                    <a:cs typeface="+mn-cs"/>
                    <a:sym typeface="Helvetica Light"/>
                  </a:defRPr>
                </a:pPr>
                <a:endParaRPr sz="3600">
                  <a:latin typeface="微软雅黑" panose="020B0503020204020204" charset="-122"/>
                  <a:ea typeface="微软雅黑" panose="020B0503020204020204" charset="-122"/>
                </a:endParaRPr>
              </a:p>
            </p:txBody>
          </p:sp>
          <p:grpSp>
            <p:nvGrpSpPr>
              <p:cNvPr id="103" name="Group 1355"/>
              <p:cNvGrpSpPr/>
              <p:nvPr/>
            </p:nvGrpSpPr>
            <p:grpSpPr>
              <a:xfrm>
                <a:off x="356142" y="391541"/>
                <a:ext cx="533285" cy="457201"/>
                <a:chOff x="0" y="0"/>
                <a:chExt cx="533283" cy="457200"/>
              </a:xfrm>
            </p:grpSpPr>
            <p:sp>
              <p:nvSpPr>
                <p:cNvPr id="104" name="Shape 1352"/>
                <p:cNvSpPr/>
                <p:nvPr/>
              </p:nvSpPr>
              <p:spPr>
                <a:xfrm>
                  <a:off x="0" y="76178"/>
                  <a:ext cx="85718" cy="381010"/>
                </a:xfrm>
                <a:custGeom>
                  <a:avLst/>
                  <a:gdLst/>
                  <a:ahLst/>
                  <a:cxnLst>
                    <a:cxn ang="0">
                      <a:pos x="wd2" y="hd2"/>
                    </a:cxn>
                    <a:cxn ang="5400000">
                      <a:pos x="wd2" y="hd2"/>
                    </a:cxn>
                    <a:cxn ang="10800000">
                      <a:pos x="wd2" y="hd2"/>
                    </a:cxn>
                    <a:cxn ang="16200000">
                      <a:pos x="wd2" y="hd2"/>
                    </a:cxn>
                  </a:cxnLst>
                  <a:rect l="0" t="0" r="r" b="b"/>
                  <a:pathLst>
                    <a:path w="21600" h="21600" extrusionOk="0">
                      <a:moveTo>
                        <a:pt x="4949" y="1114"/>
                      </a:moveTo>
                      <a:cubicBezTo>
                        <a:pt x="1650" y="1857"/>
                        <a:pt x="0" y="2746"/>
                        <a:pt x="0" y="3780"/>
                      </a:cubicBezTo>
                      <a:lnTo>
                        <a:pt x="0" y="17820"/>
                      </a:lnTo>
                      <a:cubicBezTo>
                        <a:pt x="0" y="18855"/>
                        <a:pt x="1650" y="19744"/>
                        <a:pt x="4949" y="20487"/>
                      </a:cubicBezTo>
                      <a:cubicBezTo>
                        <a:pt x="8249" y="21229"/>
                        <a:pt x="12200" y="21600"/>
                        <a:pt x="16803" y="21600"/>
                      </a:cubicBezTo>
                      <a:lnTo>
                        <a:pt x="21600" y="21600"/>
                      </a:lnTo>
                      <a:lnTo>
                        <a:pt x="21600" y="0"/>
                      </a:lnTo>
                      <a:lnTo>
                        <a:pt x="16803" y="0"/>
                      </a:lnTo>
                      <a:cubicBezTo>
                        <a:pt x="12200" y="0"/>
                        <a:pt x="8249" y="372"/>
                        <a:pt x="4949" y="1114"/>
                      </a:cubicBezTo>
                      <a:cubicBezTo>
                        <a:pt x="4949" y="1114"/>
                        <a:pt x="4949" y="1114"/>
                        <a:pt x="4949" y="1114"/>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sz="3600">
                    <a:latin typeface="微软雅黑" panose="020B0503020204020204" charset="-122"/>
                    <a:ea typeface="微软雅黑" panose="020B0503020204020204" charset="-122"/>
                  </a:endParaRPr>
                </a:p>
              </p:txBody>
            </p:sp>
            <p:sp>
              <p:nvSpPr>
                <p:cNvPr id="105" name="Shape 1353"/>
                <p:cNvSpPr/>
                <p:nvPr/>
              </p:nvSpPr>
              <p:spPr>
                <a:xfrm>
                  <a:off x="113393" y="0"/>
                  <a:ext cx="304819" cy="457200"/>
                </a:xfrm>
                <a:custGeom>
                  <a:avLst/>
                  <a:gdLst/>
                  <a:ahLst/>
                  <a:cxnLst>
                    <a:cxn ang="0">
                      <a:pos x="wd2" y="hd2"/>
                    </a:cxn>
                    <a:cxn ang="5400000">
                      <a:pos x="wd2" y="hd2"/>
                    </a:cxn>
                    <a:cxn ang="10800000">
                      <a:pos x="wd2" y="hd2"/>
                    </a:cxn>
                    <a:cxn ang="16200000">
                      <a:pos x="wd2" y="hd2"/>
                    </a:cxn>
                  </a:cxnLst>
                  <a:rect l="0" t="0" r="r" b="b"/>
                  <a:pathLst>
                    <a:path w="21600" h="21600" extrusionOk="0">
                      <a:moveTo>
                        <a:pt x="16200" y="3600"/>
                      </a:moveTo>
                      <a:lnTo>
                        <a:pt x="5400" y="3600"/>
                      </a:lnTo>
                      <a:lnTo>
                        <a:pt x="5400" y="1800"/>
                      </a:lnTo>
                      <a:lnTo>
                        <a:pt x="16200" y="1800"/>
                      </a:lnTo>
                      <a:cubicBezTo>
                        <a:pt x="16200" y="1800"/>
                        <a:pt x="16200" y="3600"/>
                        <a:pt x="16200" y="3600"/>
                      </a:cubicBezTo>
                      <a:close/>
                      <a:moveTo>
                        <a:pt x="18900" y="1350"/>
                      </a:moveTo>
                      <a:cubicBezTo>
                        <a:pt x="18900" y="975"/>
                        <a:pt x="18703" y="657"/>
                        <a:pt x="18308" y="394"/>
                      </a:cubicBezTo>
                      <a:cubicBezTo>
                        <a:pt x="17915" y="131"/>
                        <a:pt x="17437" y="0"/>
                        <a:pt x="16875" y="0"/>
                      </a:cubicBezTo>
                      <a:lnTo>
                        <a:pt x="4725" y="0"/>
                      </a:lnTo>
                      <a:cubicBezTo>
                        <a:pt x="4163" y="0"/>
                        <a:pt x="3685" y="131"/>
                        <a:pt x="3291" y="394"/>
                      </a:cubicBezTo>
                      <a:cubicBezTo>
                        <a:pt x="2897" y="656"/>
                        <a:pt x="2700" y="975"/>
                        <a:pt x="2700" y="1350"/>
                      </a:cubicBezTo>
                      <a:lnTo>
                        <a:pt x="2700" y="3600"/>
                      </a:lnTo>
                      <a:lnTo>
                        <a:pt x="0" y="3600"/>
                      </a:lnTo>
                      <a:lnTo>
                        <a:pt x="0" y="21600"/>
                      </a:lnTo>
                      <a:lnTo>
                        <a:pt x="21600" y="21600"/>
                      </a:lnTo>
                      <a:lnTo>
                        <a:pt x="21600" y="3600"/>
                      </a:lnTo>
                      <a:lnTo>
                        <a:pt x="18900" y="3600"/>
                      </a:lnTo>
                      <a:cubicBezTo>
                        <a:pt x="18900" y="3600"/>
                        <a:pt x="18900" y="1350"/>
                        <a:pt x="18900" y="1350"/>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sz="3600">
                    <a:latin typeface="微软雅黑" panose="020B0503020204020204" charset="-122"/>
                    <a:ea typeface="微软雅黑" panose="020B0503020204020204" charset="-122"/>
                  </a:endParaRPr>
                </a:p>
              </p:txBody>
            </p:sp>
            <p:sp>
              <p:nvSpPr>
                <p:cNvPr id="106" name="Shape 1354"/>
                <p:cNvSpPr/>
                <p:nvPr/>
              </p:nvSpPr>
              <p:spPr>
                <a:xfrm>
                  <a:off x="447548" y="76178"/>
                  <a:ext cx="85736" cy="381010"/>
                </a:xfrm>
                <a:custGeom>
                  <a:avLst/>
                  <a:gdLst/>
                  <a:ahLst/>
                  <a:cxnLst>
                    <a:cxn ang="0">
                      <a:pos x="wd2" y="hd2"/>
                    </a:cxn>
                    <a:cxn ang="5400000">
                      <a:pos x="wd2" y="hd2"/>
                    </a:cxn>
                    <a:cxn ang="10800000">
                      <a:pos x="wd2" y="hd2"/>
                    </a:cxn>
                    <a:cxn ang="16200000">
                      <a:pos x="wd2" y="hd2"/>
                    </a:cxn>
                  </a:cxnLst>
                  <a:rect l="0" t="0" r="r" b="b"/>
                  <a:pathLst>
                    <a:path w="21600" h="21600" extrusionOk="0">
                      <a:moveTo>
                        <a:pt x="16652" y="1114"/>
                      </a:moveTo>
                      <a:cubicBezTo>
                        <a:pt x="13348" y="372"/>
                        <a:pt x="9402" y="0"/>
                        <a:pt x="4800" y="0"/>
                      </a:cubicBezTo>
                      <a:lnTo>
                        <a:pt x="0" y="0"/>
                      </a:lnTo>
                      <a:lnTo>
                        <a:pt x="0" y="21600"/>
                      </a:lnTo>
                      <a:lnTo>
                        <a:pt x="4800" y="21600"/>
                      </a:lnTo>
                      <a:cubicBezTo>
                        <a:pt x="9402" y="21600"/>
                        <a:pt x="13348" y="21229"/>
                        <a:pt x="16652" y="20487"/>
                      </a:cubicBezTo>
                      <a:cubicBezTo>
                        <a:pt x="19951" y="19744"/>
                        <a:pt x="21600" y="18855"/>
                        <a:pt x="21600" y="17820"/>
                      </a:cubicBezTo>
                      <a:lnTo>
                        <a:pt x="21600" y="3780"/>
                      </a:lnTo>
                      <a:cubicBezTo>
                        <a:pt x="21600" y="2746"/>
                        <a:pt x="19951" y="1857"/>
                        <a:pt x="16652" y="1114"/>
                      </a:cubicBezTo>
                      <a:cubicBezTo>
                        <a:pt x="16652" y="1114"/>
                        <a:pt x="16652" y="1114"/>
                        <a:pt x="16652" y="1114"/>
                      </a:cubicBezTo>
                      <a:close/>
                    </a:path>
                  </a:pathLst>
                </a:custGeom>
                <a:solidFill>
                  <a:srgbClr val="FFFFFF"/>
                </a:solidFill>
                <a:ln w="12700" cap="flat">
                  <a:noFill/>
                  <a:miter lim="400000"/>
                </a:ln>
                <a:effectLst/>
              </p:spPr>
              <p:txBody>
                <a:bodyPr wrap="square" lIns="38100" tIns="38100" rIns="38100" bIns="38100" numCol="1" anchor="ctr">
                  <a:noAutofit/>
                </a:bodyPr>
                <a:lstStyle/>
                <a:p>
                  <a:pPr lvl="0">
                    <a:defRPr sz="3200">
                      <a:solidFill>
                        <a:srgbClr val="FFFFFF"/>
                      </a:solidFill>
                      <a:latin typeface="+mn-lt"/>
                      <a:ea typeface="+mn-ea"/>
                      <a:cs typeface="+mn-cs"/>
                      <a:sym typeface="Helvetica Light"/>
                    </a:defRPr>
                  </a:pPr>
                  <a:endParaRPr sz="3600">
                    <a:latin typeface="微软雅黑" panose="020B0503020204020204" charset="-122"/>
                    <a:ea typeface="微软雅黑" panose="020B0503020204020204" charset="-122"/>
                  </a:endParaRPr>
                </a:p>
              </p:txBody>
            </p:sp>
          </p:grpSp>
        </p:grpSp>
        <p:sp>
          <p:nvSpPr>
            <p:cNvPr id="107" name="TextBox 44"/>
            <p:cNvSpPr txBox="1"/>
            <p:nvPr/>
          </p:nvSpPr>
          <p:spPr>
            <a:xfrm>
              <a:off x="2440" y="3282"/>
              <a:ext cx="2295" cy="1527"/>
            </a:xfrm>
            <a:prstGeom prst="rect">
              <a:avLst/>
            </a:prstGeom>
            <a:noFill/>
          </p:spPr>
          <p:txBody>
            <a:bodyPr wrap="square" lIns="0" tIns="0" rIns="0" bIns="0" rtlCol="0">
              <a:spAutoFit/>
            </a:bodyPr>
            <a:lstStyle/>
            <a:p>
              <a:pPr>
                <a:lnSpc>
                  <a:spcPct val="120000"/>
                </a:lnSpc>
              </a:pPr>
              <a:r>
                <a:rPr lang="en-US" altLang="zh-CN" sz="1050" dirty="0">
                  <a:solidFill>
                    <a:srgbClr val="7F7F7F"/>
                  </a:solidFill>
                  <a:latin typeface="微软雅黑" panose="020B0503020204020204" charset="-122"/>
                  <a:ea typeface="微软雅黑" panose="020B0503020204020204" charset="-122"/>
                </a:rPr>
                <a:t>IBM</a:t>
              </a:r>
              <a:r>
                <a:rPr lang="zh-CN" altLang="en-US" sz="1050" dirty="0">
                  <a:solidFill>
                    <a:srgbClr val="7F7F7F"/>
                  </a:solidFill>
                  <a:latin typeface="微软雅黑" panose="020B0503020204020204" charset="-122"/>
                  <a:ea typeface="微软雅黑" panose="020B0503020204020204" charset="-122"/>
                </a:rPr>
                <a:t>已经与芬兰</a:t>
              </a:r>
              <a:r>
                <a:rPr lang="en-US" altLang="zh-CN" sz="1050" dirty="0" err="1">
                  <a:solidFill>
                    <a:srgbClr val="7F7F7F"/>
                  </a:solidFill>
                  <a:latin typeface="微软雅黑" panose="020B0503020204020204" charset="-122"/>
                  <a:ea typeface="微软雅黑" panose="020B0503020204020204" charset="-122"/>
                </a:rPr>
                <a:t>Kouvola</a:t>
              </a:r>
              <a:r>
                <a:rPr lang="en-US" altLang="zh-CN" sz="1050" dirty="0">
                  <a:solidFill>
                    <a:srgbClr val="7F7F7F"/>
                  </a:solidFill>
                  <a:latin typeface="微软雅黑" panose="020B0503020204020204" charset="-122"/>
                  <a:ea typeface="微软雅黑" panose="020B0503020204020204" charset="-122"/>
                </a:rPr>
                <a:t> Innovation</a:t>
              </a:r>
              <a:r>
                <a:rPr lang="zh-CN" altLang="en-US" sz="1050" dirty="0">
                  <a:solidFill>
                    <a:srgbClr val="7F7F7F"/>
                  </a:solidFill>
                  <a:latin typeface="微软雅黑" panose="020B0503020204020204" charset="-122"/>
                  <a:ea typeface="微软雅黑" panose="020B0503020204020204" charset="-122"/>
                </a:rPr>
                <a:t>合作，在区块链与</a:t>
              </a:r>
              <a:r>
                <a:rPr lang="en-US" altLang="zh-CN" sz="1050" dirty="0">
                  <a:solidFill>
                    <a:srgbClr val="7F7F7F"/>
                  </a:solidFill>
                  <a:latin typeface="微软雅黑" panose="020B0503020204020204" charset="-122"/>
                  <a:ea typeface="微软雅黑" panose="020B0503020204020204" charset="-122"/>
                </a:rPr>
                <a:t>Watson</a:t>
              </a:r>
              <a:r>
                <a:rPr lang="zh-CN" altLang="en-US" sz="1050" dirty="0">
                  <a:solidFill>
                    <a:srgbClr val="7F7F7F"/>
                  </a:solidFill>
                  <a:latin typeface="微软雅黑" panose="020B0503020204020204" charset="-122"/>
                  <a:ea typeface="微软雅黑" panose="020B0503020204020204" charset="-122"/>
                </a:rPr>
                <a:t>物联网技术上建立了物流全过程的可信货物</a:t>
              </a:r>
              <a:r>
                <a:rPr lang="zh-CN" altLang="en-US" sz="1050" dirty="0" smtClean="0">
                  <a:solidFill>
                    <a:srgbClr val="7F7F7F"/>
                  </a:solidFill>
                  <a:latin typeface="微软雅黑" panose="020B0503020204020204" charset="-122"/>
                  <a:ea typeface="微软雅黑" panose="020B0503020204020204" charset="-122"/>
                </a:rPr>
                <a:t>视图。</a:t>
              </a:r>
              <a:endParaRPr lang="en-US" altLang="zh-CN" sz="1050" dirty="0">
                <a:solidFill>
                  <a:srgbClr val="7F7F7F"/>
                </a:solidFill>
                <a:latin typeface="微软雅黑" panose="020B0503020204020204" charset="-122"/>
                <a:ea typeface="微软雅黑" panose="020B0503020204020204" charset="-122"/>
              </a:endParaRPr>
            </a:p>
          </p:txBody>
        </p:sp>
        <p:sp>
          <p:nvSpPr>
            <p:cNvPr id="108" name="Text Placeholder 4"/>
            <p:cNvSpPr txBox="1"/>
            <p:nvPr/>
          </p:nvSpPr>
          <p:spPr>
            <a:xfrm>
              <a:off x="2440" y="2915"/>
              <a:ext cx="1936" cy="31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050" b="1" dirty="0" smtClean="0">
                  <a:solidFill>
                    <a:schemeClr val="tx2">
                      <a:lumMod val="60000"/>
                      <a:lumOff val="40000"/>
                    </a:schemeClr>
                  </a:solidFill>
                  <a:latin typeface="微软雅黑" panose="020B0503020204020204" charset="-122"/>
                  <a:ea typeface="微软雅黑" panose="020B0503020204020204" charset="-122"/>
                </a:rPr>
                <a:t>IBM</a:t>
              </a:r>
            </a:p>
          </p:txBody>
        </p:sp>
        <p:sp>
          <p:nvSpPr>
            <p:cNvPr id="109" name="TextBox 46"/>
            <p:cNvSpPr txBox="1"/>
            <p:nvPr/>
          </p:nvSpPr>
          <p:spPr>
            <a:xfrm>
              <a:off x="5057" y="3282"/>
              <a:ext cx="2443" cy="1812"/>
            </a:xfrm>
            <a:prstGeom prst="rect">
              <a:avLst/>
            </a:prstGeom>
            <a:noFill/>
          </p:spPr>
          <p:txBody>
            <a:bodyPr wrap="square" lIns="0" tIns="0" rIns="0" bIns="0" rtlCol="0">
              <a:spAutoFit/>
            </a:bodyPr>
            <a:lstStyle/>
            <a:p>
              <a:pPr>
                <a:lnSpc>
                  <a:spcPct val="120000"/>
                </a:lnSpc>
              </a:pPr>
              <a:r>
                <a:rPr lang="en-US" altLang="zh-CN" sz="1050" dirty="0">
                  <a:solidFill>
                    <a:srgbClr val="7F7F7F"/>
                  </a:solidFill>
                  <a:latin typeface="微软雅黑" panose="020B0503020204020204" charset="-122"/>
                  <a:ea typeface="微软雅黑" panose="020B0503020204020204" charset="-122"/>
                </a:rPr>
                <a:t>IBM Watson</a:t>
              </a:r>
              <a:r>
                <a:rPr lang="zh-CN" altLang="en-US" sz="1050" dirty="0">
                  <a:solidFill>
                    <a:srgbClr val="7F7F7F"/>
                  </a:solidFill>
                  <a:latin typeface="微软雅黑" panose="020B0503020204020204" charset="-122"/>
                  <a:ea typeface="微软雅黑" panose="020B0503020204020204" charset="-122"/>
                </a:rPr>
                <a:t>认知技术能通过学习历史数据来自动建议更为合理的电量使用水平，从全社会看则可形成真正的</a:t>
              </a:r>
              <a:r>
                <a:rPr lang="zh-CN" altLang="en-US" sz="1050" dirty="0" smtClean="0">
                  <a:solidFill>
                    <a:srgbClr val="7F7F7F"/>
                  </a:solidFill>
                  <a:latin typeface="微软雅黑" panose="020B0503020204020204" charset="-122"/>
                  <a:ea typeface="微软雅黑" panose="020B0503020204020204" charset="-122"/>
                </a:rPr>
                <a:t>智能电网</a:t>
              </a:r>
              <a:r>
                <a:rPr lang="zh-CN" altLang="en-US" sz="1050" dirty="0">
                  <a:solidFill>
                    <a:srgbClr val="7F7F7F"/>
                  </a:solidFill>
                  <a:latin typeface="微软雅黑" panose="020B0503020204020204" charset="-122"/>
                  <a:ea typeface="微软雅黑" panose="020B0503020204020204" charset="-122"/>
                </a:rPr>
                <a:t>。</a:t>
              </a:r>
              <a:br>
                <a:rPr lang="zh-CN" altLang="en-US" sz="1050" dirty="0">
                  <a:solidFill>
                    <a:srgbClr val="7F7F7F"/>
                  </a:solidFill>
                  <a:latin typeface="微软雅黑" panose="020B0503020204020204" charset="-122"/>
                  <a:ea typeface="微软雅黑" panose="020B0503020204020204" charset="-122"/>
                </a:rPr>
              </a:br>
              <a:endParaRPr lang="en-US" altLang="zh-CN" sz="1050" dirty="0">
                <a:solidFill>
                  <a:srgbClr val="7F7F7F"/>
                </a:solidFill>
                <a:latin typeface="微软雅黑" panose="020B0503020204020204" charset="-122"/>
                <a:ea typeface="微软雅黑" panose="020B0503020204020204" charset="-122"/>
              </a:endParaRPr>
            </a:p>
          </p:txBody>
        </p:sp>
        <p:sp>
          <p:nvSpPr>
            <p:cNvPr id="110" name="Text Placeholder 4"/>
            <p:cNvSpPr txBox="1"/>
            <p:nvPr/>
          </p:nvSpPr>
          <p:spPr>
            <a:xfrm>
              <a:off x="4925" y="2915"/>
              <a:ext cx="2030" cy="31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050" b="1" dirty="0" smtClean="0">
                  <a:solidFill>
                    <a:schemeClr val="tx2">
                      <a:lumMod val="60000"/>
                      <a:lumOff val="40000"/>
                    </a:schemeClr>
                  </a:solidFill>
                  <a:latin typeface="微软雅黑" panose="020B0503020204020204" charset="-122"/>
                  <a:ea typeface="微软雅黑" panose="020B0503020204020204" charset="-122"/>
                </a:rPr>
                <a:t>IBM</a:t>
              </a:r>
            </a:p>
          </p:txBody>
        </p:sp>
        <p:sp>
          <p:nvSpPr>
            <p:cNvPr id="111" name="TextBox 48"/>
            <p:cNvSpPr txBox="1"/>
            <p:nvPr/>
          </p:nvSpPr>
          <p:spPr>
            <a:xfrm>
              <a:off x="7542" y="3282"/>
              <a:ext cx="2163" cy="916"/>
            </a:xfrm>
            <a:prstGeom prst="rect">
              <a:avLst/>
            </a:prstGeom>
            <a:noFill/>
          </p:spPr>
          <p:txBody>
            <a:bodyPr wrap="square" lIns="0" tIns="0" rIns="0" bIns="0" rtlCol="0">
              <a:spAutoFit/>
            </a:bodyPr>
            <a:lstStyle/>
            <a:p>
              <a:pPr>
                <a:lnSpc>
                  <a:spcPct val="120000"/>
                </a:lnSpc>
              </a:pPr>
              <a:r>
                <a:rPr lang="en-US" altLang="zh-CN" sz="1050" dirty="0" err="1">
                  <a:solidFill>
                    <a:srgbClr val="7F7F7F"/>
                  </a:solidFill>
                  <a:latin typeface="微软雅黑" panose="020B0503020204020204" charset="-122"/>
                  <a:ea typeface="微软雅黑" panose="020B0503020204020204" charset="-122"/>
                </a:rPr>
                <a:t>Everledger</a:t>
              </a:r>
              <a:r>
                <a:rPr lang="en-US" altLang="zh-CN" sz="1050" dirty="0">
                  <a:solidFill>
                    <a:srgbClr val="7F7F7F"/>
                  </a:solidFill>
                  <a:latin typeface="微软雅黑" panose="020B0503020204020204" charset="-122"/>
                  <a:ea typeface="微软雅黑" panose="020B0503020204020204" charset="-122"/>
                </a:rPr>
                <a:t> </a:t>
              </a:r>
              <a:r>
                <a:rPr lang="zh-CN" altLang="en-US" sz="1050" dirty="0">
                  <a:solidFill>
                    <a:srgbClr val="7F7F7F"/>
                  </a:solidFill>
                  <a:latin typeface="微软雅黑" panose="020B0503020204020204" charset="-122"/>
                  <a:ea typeface="微软雅黑" panose="020B0503020204020204" charset="-122"/>
                </a:rPr>
                <a:t>这是一个用于钻石证明和交易的</a:t>
              </a:r>
              <a:r>
                <a:rPr lang="zh-CN" altLang="en-US" sz="1050" dirty="0" smtClean="0">
                  <a:solidFill>
                    <a:srgbClr val="7F7F7F"/>
                  </a:solidFill>
                  <a:latin typeface="微软雅黑" panose="020B0503020204020204" charset="-122"/>
                  <a:ea typeface="微软雅黑" panose="020B0503020204020204" charset="-122"/>
                </a:rPr>
                <a:t>账簿</a:t>
              </a:r>
              <a:r>
                <a:rPr lang="en-US" altLang="zh-CN" sz="1050" dirty="0" smtClean="0">
                  <a:solidFill>
                    <a:srgbClr val="7F7F7F"/>
                  </a:solidFill>
                  <a:latin typeface="微软雅黑" panose="020B0503020204020204" charset="-122"/>
                  <a:ea typeface="微软雅黑" panose="020B0503020204020204" charset="-122"/>
                </a:rPr>
                <a:t>.</a:t>
              </a:r>
              <a:endParaRPr lang="en-US" altLang="zh-CN" sz="1050" dirty="0">
                <a:solidFill>
                  <a:srgbClr val="7F7F7F"/>
                </a:solidFill>
                <a:latin typeface="微软雅黑" panose="020B0503020204020204" charset="-122"/>
                <a:ea typeface="微软雅黑" panose="020B0503020204020204" charset="-122"/>
              </a:endParaRPr>
            </a:p>
          </p:txBody>
        </p:sp>
        <p:sp>
          <p:nvSpPr>
            <p:cNvPr id="112" name="Text Placeholder 4"/>
            <p:cNvSpPr txBox="1"/>
            <p:nvPr/>
          </p:nvSpPr>
          <p:spPr>
            <a:xfrm>
              <a:off x="7410" y="2915"/>
              <a:ext cx="1936" cy="31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050" b="1" dirty="0" err="1">
                  <a:solidFill>
                    <a:schemeClr val="tx2">
                      <a:lumMod val="60000"/>
                      <a:lumOff val="40000"/>
                    </a:schemeClr>
                  </a:solidFill>
                  <a:latin typeface="微软雅黑" panose="020B0503020204020204" charset="-122"/>
                  <a:ea typeface="微软雅黑" panose="020B0503020204020204" charset="-122"/>
                </a:rPr>
                <a:t>Everledger</a:t>
              </a:r>
            </a:p>
          </p:txBody>
        </p:sp>
        <p:sp>
          <p:nvSpPr>
            <p:cNvPr id="113" name="TextBox 50"/>
            <p:cNvSpPr txBox="1"/>
            <p:nvPr/>
          </p:nvSpPr>
          <p:spPr>
            <a:xfrm>
              <a:off x="10027" y="3282"/>
              <a:ext cx="2163" cy="1527"/>
            </a:xfrm>
            <a:prstGeom prst="rect">
              <a:avLst/>
            </a:prstGeom>
            <a:noFill/>
          </p:spPr>
          <p:txBody>
            <a:bodyPr wrap="square" lIns="0" tIns="0" rIns="0" bIns="0" rtlCol="0">
              <a:spAutoFit/>
            </a:bodyPr>
            <a:lstStyle/>
            <a:p>
              <a:pPr>
                <a:lnSpc>
                  <a:spcPct val="120000"/>
                </a:lnSpc>
              </a:pPr>
              <a:r>
                <a:rPr lang="en-US" altLang="zh-CN" sz="1050" dirty="0">
                  <a:solidFill>
                    <a:srgbClr val="7F7F7F"/>
                  </a:solidFill>
                  <a:latin typeface="微软雅黑" panose="020B0503020204020204" charset="-122"/>
                  <a:ea typeface="微软雅黑" panose="020B0503020204020204" charset="-122"/>
                </a:rPr>
                <a:t>International Bitcoin Real Estate Association</a:t>
              </a:r>
              <a:r>
                <a:rPr lang="zh-CN" altLang="en-US" sz="1050" dirty="0">
                  <a:solidFill>
                    <a:srgbClr val="7F7F7F"/>
                  </a:solidFill>
                  <a:latin typeface="微软雅黑" panose="020B0503020204020204" charset="-122"/>
                  <a:ea typeface="微软雅黑" panose="020B0503020204020204" charset="-122"/>
                </a:rPr>
                <a:t>国际比特币房地产协会为不动产权提供区块链解决方案。</a:t>
              </a:r>
              <a:endParaRPr lang="en-US" altLang="zh-CN" sz="1050" dirty="0">
                <a:solidFill>
                  <a:srgbClr val="7F7F7F"/>
                </a:solidFill>
                <a:latin typeface="微软雅黑" panose="020B0503020204020204" charset="-122"/>
                <a:ea typeface="微软雅黑" panose="020B0503020204020204" charset="-122"/>
              </a:endParaRPr>
            </a:p>
          </p:txBody>
        </p:sp>
        <p:sp>
          <p:nvSpPr>
            <p:cNvPr id="114" name="Text Placeholder 4"/>
            <p:cNvSpPr txBox="1"/>
            <p:nvPr/>
          </p:nvSpPr>
          <p:spPr>
            <a:xfrm>
              <a:off x="9895" y="2915"/>
              <a:ext cx="1936" cy="31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050" b="1" dirty="0" smtClean="0">
                  <a:solidFill>
                    <a:schemeClr val="tx2">
                      <a:lumMod val="60000"/>
                      <a:lumOff val="40000"/>
                    </a:schemeClr>
                  </a:solidFill>
                  <a:latin typeface="微软雅黑" panose="020B0503020204020204" charset="-122"/>
                  <a:ea typeface="微软雅黑" panose="020B0503020204020204" charset="-122"/>
                </a:rPr>
                <a:t>IBREA</a:t>
              </a:r>
            </a:p>
          </p:txBody>
        </p:sp>
        <p:sp>
          <p:nvSpPr>
            <p:cNvPr id="4" name="TextBox 52"/>
            <p:cNvSpPr txBox="1"/>
            <p:nvPr/>
          </p:nvSpPr>
          <p:spPr>
            <a:xfrm>
              <a:off x="2572" y="5980"/>
              <a:ext cx="2163" cy="1221"/>
            </a:xfrm>
            <a:prstGeom prst="rect">
              <a:avLst/>
            </a:prstGeom>
            <a:noFill/>
          </p:spPr>
          <p:txBody>
            <a:bodyPr wrap="square" lIns="0" tIns="0" rIns="0" bIns="0" rtlCol="0">
              <a:spAutoFit/>
            </a:bodyPr>
            <a:lstStyle/>
            <a:p>
              <a:pPr>
                <a:lnSpc>
                  <a:spcPct val="120000"/>
                </a:lnSpc>
              </a:pPr>
              <a:r>
                <a:rPr lang="zh-CN" altLang="en-US" sz="1050" dirty="0" smtClean="0">
                  <a:solidFill>
                    <a:srgbClr val="7F7F7F"/>
                  </a:solidFill>
                  <a:latin typeface="微软雅黑" panose="020B0503020204020204" charset="-122"/>
                  <a:ea typeface="微软雅黑" panose="020B0503020204020204" charset="-122"/>
                </a:rPr>
                <a:t>由</a:t>
              </a:r>
              <a:r>
                <a:rPr lang="zh-CN" altLang="en-US" sz="1050" dirty="0">
                  <a:solidFill>
                    <a:srgbClr val="7F7F7F"/>
                  </a:solidFill>
                  <a:latin typeface="微软雅黑" panose="020B0503020204020204" charset="-122"/>
                  <a:ea typeface="微软雅黑" panose="020B0503020204020204" charset="-122"/>
                </a:rPr>
                <a:t>达鸿飞牵头成立，首家使用区块链技术为公司及企业提供股权证明服务。</a:t>
              </a:r>
            </a:p>
          </p:txBody>
        </p:sp>
        <p:sp>
          <p:nvSpPr>
            <p:cNvPr id="6" name="Text Placeholder 4"/>
            <p:cNvSpPr txBox="1"/>
            <p:nvPr/>
          </p:nvSpPr>
          <p:spPr>
            <a:xfrm>
              <a:off x="2440" y="5644"/>
              <a:ext cx="1936" cy="31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50" b="1" dirty="0">
                  <a:solidFill>
                    <a:schemeClr val="tx2">
                      <a:lumMod val="60000"/>
                      <a:lumOff val="40000"/>
                    </a:schemeClr>
                  </a:solidFill>
                  <a:latin typeface="微软雅黑" panose="020B0503020204020204" charset="-122"/>
                  <a:ea typeface="微软雅黑" panose="020B0503020204020204" charset="-122"/>
                </a:rPr>
                <a:t>小蚁</a:t>
              </a:r>
            </a:p>
          </p:txBody>
        </p:sp>
        <p:sp>
          <p:nvSpPr>
            <p:cNvPr id="8" name="TextBox 54"/>
            <p:cNvSpPr txBox="1"/>
            <p:nvPr/>
          </p:nvSpPr>
          <p:spPr>
            <a:xfrm>
              <a:off x="5057" y="5980"/>
              <a:ext cx="2163" cy="916"/>
            </a:xfrm>
            <a:prstGeom prst="rect">
              <a:avLst/>
            </a:prstGeom>
            <a:noFill/>
          </p:spPr>
          <p:txBody>
            <a:bodyPr wrap="square" lIns="0" tIns="0" rIns="0" bIns="0" rtlCol="0">
              <a:spAutoFit/>
            </a:bodyPr>
            <a:lstStyle/>
            <a:p>
              <a:pPr>
                <a:lnSpc>
                  <a:spcPct val="120000"/>
                </a:lnSpc>
              </a:pPr>
              <a:r>
                <a:rPr lang="zh-CN" altLang="en-US" sz="1050" dirty="0">
                  <a:solidFill>
                    <a:srgbClr val="7F7F7F"/>
                  </a:solidFill>
                  <a:latin typeface="微软雅黑" panose="020B0503020204020204" charset="-122"/>
                  <a:ea typeface="微软雅黑" panose="020B0503020204020204" charset="-122"/>
                </a:rPr>
                <a:t>飞利浦与</a:t>
              </a:r>
              <a:r>
                <a:rPr lang="en-US" altLang="zh-CN" sz="1050" dirty="0" err="1">
                  <a:solidFill>
                    <a:srgbClr val="7F7F7F"/>
                  </a:solidFill>
                  <a:latin typeface="微软雅黑" panose="020B0503020204020204" charset="-122"/>
                  <a:ea typeface="微软雅黑" panose="020B0503020204020204" charset="-122"/>
                </a:rPr>
                <a:t>Tierion</a:t>
              </a:r>
              <a:r>
                <a:rPr lang="zh-CN" altLang="en-US" sz="1050" dirty="0">
                  <a:solidFill>
                    <a:srgbClr val="7F7F7F"/>
                  </a:solidFill>
                  <a:latin typeface="微软雅黑" panose="020B0503020204020204" charset="-122"/>
                  <a:ea typeface="微软雅黑" panose="020B0503020204020204" charset="-122"/>
                </a:rPr>
                <a:t>合作，为病人提供隐私及敏感数据的区块链解决方案。</a:t>
              </a:r>
              <a:endParaRPr lang="en-US" altLang="zh-CN" sz="1050" dirty="0">
                <a:solidFill>
                  <a:srgbClr val="7F7F7F"/>
                </a:solidFill>
                <a:latin typeface="微软雅黑" panose="020B0503020204020204" charset="-122"/>
                <a:ea typeface="微软雅黑" panose="020B0503020204020204" charset="-122"/>
              </a:endParaRPr>
            </a:p>
          </p:txBody>
        </p:sp>
        <p:sp>
          <p:nvSpPr>
            <p:cNvPr id="11" name="Text Placeholder 4"/>
            <p:cNvSpPr txBox="1"/>
            <p:nvPr/>
          </p:nvSpPr>
          <p:spPr>
            <a:xfrm>
              <a:off x="4925" y="5644"/>
              <a:ext cx="2030" cy="31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zh-CN" altLang="en-US" sz="1050" b="1" dirty="0" smtClean="0">
                  <a:solidFill>
                    <a:schemeClr val="tx2">
                      <a:lumMod val="60000"/>
                      <a:lumOff val="40000"/>
                    </a:schemeClr>
                  </a:solidFill>
                  <a:latin typeface="微软雅黑" panose="020B0503020204020204" charset="-122"/>
                  <a:ea typeface="微软雅黑" panose="020B0503020204020204" charset="-122"/>
                </a:rPr>
                <a:t>飞利浦</a:t>
              </a:r>
            </a:p>
          </p:txBody>
        </p:sp>
        <p:sp>
          <p:nvSpPr>
            <p:cNvPr id="12" name="TextBox 56"/>
            <p:cNvSpPr txBox="1"/>
            <p:nvPr/>
          </p:nvSpPr>
          <p:spPr>
            <a:xfrm>
              <a:off x="7542" y="5980"/>
              <a:ext cx="2163" cy="1196"/>
            </a:xfrm>
            <a:prstGeom prst="rect">
              <a:avLst/>
            </a:prstGeom>
            <a:noFill/>
          </p:spPr>
          <p:txBody>
            <a:bodyPr wrap="square" lIns="0" tIns="0" rIns="0" bIns="0" rtlCol="0">
              <a:spAutoFit/>
            </a:bodyPr>
            <a:lstStyle/>
            <a:p>
              <a:pPr>
                <a:lnSpc>
                  <a:spcPct val="120000"/>
                </a:lnSpc>
              </a:pPr>
              <a:r>
                <a:rPr lang="en-US" altLang="zh-CN" sz="1050" dirty="0" err="1">
                  <a:solidFill>
                    <a:srgbClr val="7F7F7F"/>
                  </a:solidFill>
                  <a:latin typeface="微软雅黑" panose="020B0503020204020204" charset="-122"/>
                  <a:ea typeface="微软雅黑" panose="020B0503020204020204" charset="-122"/>
                </a:rPr>
                <a:t>PeerTracks</a:t>
              </a:r>
              <a:r>
                <a:rPr lang="en-US" altLang="zh-CN" sz="1050" dirty="0">
                  <a:solidFill>
                    <a:srgbClr val="7F7F7F"/>
                  </a:solidFill>
                  <a:latin typeface="微软雅黑" panose="020B0503020204020204" charset="-122"/>
                  <a:ea typeface="微软雅黑" panose="020B0503020204020204" charset="-122"/>
                </a:rPr>
                <a:t> </a:t>
              </a:r>
              <a:r>
                <a:rPr lang="zh-CN" altLang="en-US" sz="1050" dirty="0">
                  <a:solidFill>
                    <a:srgbClr val="7F7F7F"/>
                  </a:solidFill>
                  <a:latin typeface="微软雅黑" panose="020B0503020204020204" charset="-122"/>
                  <a:ea typeface="微软雅黑" panose="020B0503020204020204" charset="-122"/>
                </a:rPr>
                <a:t>提供音乐使用权的区块链解决方案，用户支付和产权人的收入以数字货币计价。</a:t>
              </a:r>
            </a:p>
          </p:txBody>
        </p:sp>
        <p:sp>
          <p:nvSpPr>
            <p:cNvPr id="13" name="Text Placeholder 4"/>
            <p:cNvSpPr txBox="1"/>
            <p:nvPr/>
          </p:nvSpPr>
          <p:spPr>
            <a:xfrm>
              <a:off x="7410" y="5644"/>
              <a:ext cx="1936" cy="31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050" b="1" dirty="0" err="1">
                  <a:solidFill>
                    <a:schemeClr val="tx2">
                      <a:lumMod val="60000"/>
                      <a:lumOff val="40000"/>
                    </a:schemeClr>
                  </a:solidFill>
                  <a:latin typeface="微软雅黑" panose="020B0503020204020204" charset="-122"/>
                  <a:ea typeface="微软雅黑" panose="020B0503020204020204" charset="-122"/>
                </a:rPr>
                <a:t>PeerTracks</a:t>
              </a:r>
            </a:p>
          </p:txBody>
        </p:sp>
        <p:sp>
          <p:nvSpPr>
            <p:cNvPr id="14" name="TextBox 58"/>
            <p:cNvSpPr txBox="1"/>
            <p:nvPr/>
          </p:nvSpPr>
          <p:spPr>
            <a:xfrm>
              <a:off x="10027" y="6011"/>
              <a:ext cx="3070" cy="1832"/>
            </a:xfrm>
            <a:prstGeom prst="rect">
              <a:avLst/>
            </a:prstGeom>
            <a:noFill/>
          </p:spPr>
          <p:txBody>
            <a:bodyPr wrap="square" lIns="0" tIns="0" rIns="0" bIns="0" rtlCol="0">
              <a:spAutoFit/>
            </a:bodyPr>
            <a:lstStyle/>
            <a:p>
              <a:pPr>
                <a:lnSpc>
                  <a:spcPct val="120000"/>
                </a:lnSpc>
              </a:pPr>
              <a:r>
                <a:rPr lang="en-US" altLang="zh-CN" sz="1050" dirty="0" err="1">
                  <a:solidFill>
                    <a:srgbClr val="7F7F7F"/>
                  </a:solidFill>
                  <a:latin typeface="微软雅黑" panose="020B0503020204020204" charset="-122"/>
                  <a:ea typeface="微软雅黑" panose="020B0503020204020204" charset="-122"/>
                </a:rPr>
                <a:t>Factom</a:t>
              </a:r>
              <a:r>
                <a:rPr lang="en-US" altLang="zh-CN" sz="1050" dirty="0">
                  <a:solidFill>
                    <a:srgbClr val="7F7F7F"/>
                  </a:solidFill>
                  <a:latin typeface="微软雅黑" panose="020B0503020204020204" charset="-122"/>
                  <a:ea typeface="微软雅黑" panose="020B0503020204020204" charset="-122"/>
                </a:rPr>
                <a:t> </a:t>
              </a:r>
              <a:r>
                <a:rPr lang="zh-CN" altLang="en-US" sz="1050" dirty="0" smtClean="0">
                  <a:solidFill>
                    <a:srgbClr val="7F7F7F"/>
                  </a:solidFill>
                  <a:latin typeface="微软雅黑" panose="020B0503020204020204" charset="-122"/>
                  <a:ea typeface="微软雅黑" panose="020B0503020204020204" charset="-122"/>
                </a:rPr>
                <a:t>公正</a:t>
              </a:r>
              <a:r>
                <a:rPr lang="zh-CN" altLang="en-US" sz="1050" dirty="0">
                  <a:solidFill>
                    <a:srgbClr val="7F7F7F"/>
                  </a:solidFill>
                  <a:latin typeface="微软雅黑" panose="020B0503020204020204" charset="-122"/>
                  <a:ea typeface="微软雅黑" panose="020B0503020204020204" charset="-122"/>
                </a:rPr>
                <a:t>通与软通动力的合作项目：旨在提供全方位的数据储存、审计和验证服务，内容包括：审计系统、医疗信息、供应链管理、投票系统、财产契据、法律应用、金融系统等等。</a:t>
              </a:r>
            </a:p>
          </p:txBody>
        </p:sp>
        <p:sp>
          <p:nvSpPr>
            <p:cNvPr id="15" name="Text Placeholder 4"/>
            <p:cNvSpPr txBox="1"/>
            <p:nvPr/>
          </p:nvSpPr>
          <p:spPr>
            <a:xfrm>
              <a:off x="9895" y="5644"/>
              <a:ext cx="1936" cy="31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050" b="1" dirty="0" err="1">
                  <a:solidFill>
                    <a:schemeClr val="tx2">
                      <a:lumMod val="60000"/>
                      <a:lumOff val="40000"/>
                    </a:schemeClr>
                  </a:solidFill>
                  <a:latin typeface="微软雅黑" panose="020B0503020204020204" charset="-122"/>
                  <a:ea typeface="微软雅黑" panose="020B0503020204020204" charset="-122"/>
                </a:rPr>
                <a:t>Factom</a:t>
              </a:r>
              <a:r>
                <a:rPr lang="en-US" altLang="zh-CN" sz="1050" b="1" dirty="0">
                  <a:solidFill>
                    <a:schemeClr val="tx2">
                      <a:lumMod val="60000"/>
                      <a:lumOff val="40000"/>
                    </a:schemeClr>
                  </a:solidFill>
                  <a:latin typeface="微软雅黑" panose="020B0503020204020204" charset="-122"/>
                  <a:ea typeface="微软雅黑" panose="020B0503020204020204" charset="-122"/>
                </a:rPr>
                <a:t> </a:t>
              </a:r>
            </a:p>
          </p:txBody>
        </p:sp>
        <p:sp>
          <p:nvSpPr>
            <p:cNvPr id="16" name="矩形 15"/>
            <p:cNvSpPr/>
            <p:nvPr/>
          </p:nvSpPr>
          <p:spPr>
            <a:xfrm>
              <a:off x="555" y="1106"/>
              <a:ext cx="4370" cy="533"/>
            </a:xfrm>
            <a:prstGeom prst="rect">
              <a:avLst/>
            </a:prstGeom>
          </p:spPr>
          <p:txBody>
            <a:bodyPr wrap="none">
              <a:spAutoFit/>
            </a:bodyPr>
            <a:lstStyle/>
            <a:p>
              <a:r>
                <a:rPr lang="zh-CN" altLang="en-US" sz="1600" dirty="0" smtClean="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rPr>
                <a:t>娱乐，房地产，智慧城市</a:t>
              </a:r>
              <a:r>
                <a:rPr lang="en-US" altLang="zh-CN" sz="1600" dirty="0" smtClean="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rPr>
                <a:t>……</a:t>
              </a:r>
              <a:endParaRPr lang="en-US" altLang="zh-CN" sz="1600" dirty="0">
                <a:solidFill>
                  <a:schemeClr val="tx1">
                    <a:lumMod val="65000"/>
                    <a:lumOff val="35000"/>
                  </a:schemeClr>
                </a:solidFill>
                <a:latin typeface="微软雅黑" panose="020B0503020204020204" charset="-122"/>
                <a:ea typeface="微软雅黑" panose="020B0503020204020204" charset="-122"/>
                <a:cs typeface="Arial" panose="020B0604020202020204" pitchFamily="34" charset="0"/>
              </a:endParaRPr>
            </a:p>
          </p:txBody>
        </p:sp>
      </p:gr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217" y="2803842"/>
            <a:ext cx="9144000" cy="4024313"/>
          </a:xfrm>
          <a:prstGeom prst="rect">
            <a:avLst/>
          </a:prstGeom>
        </p:spPr>
      </p:pic>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sp>
        <p:nvSpPr>
          <p:cNvPr id="50" name="文本框 49"/>
          <p:cNvSpPr txBox="1"/>
          <p:nvPr/>
        </p:nvSpPr>
        <p:spPr>
          <a:xfrm>
            <a:off x="398832" y="316010"/>
            <a:ext cx="1860497" cy="384810"/>
          </a:xfrm>
          <a:prstGeom prst="rect">
            <a:avLst/>
          </a:prstGeom>
          <a:noFill/>
        </p:spPr>
        <p:txBody>
          <a:bodyPr wrap="square" rtlCol="0">
            <a:spAutoFit/>
          </a:bodyPr>
          <a:lstStyle/>
          <a:p>
            <a:r>
              <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金融外领域应用</a:t>
            </a:r>
          </a:p>
        </p:txBody>
      </p:sp>
      <p:pic>
        <p:nvPicPr>
          <p:cNvPr id="2" name="图片 1"/>
          <p:cNvPicPr>
            <a:picLocks noChangeAspect="1"/>
          </p:cNvPicPr>
          <p:nvPr/>
        </p:nvPicPr>
        <p:blipFill>
          <a:blip r:embed="rId4"/>
          <a:stretch>
            <a:fillRect/>
          </a:stretch>
        </p:blipFill>
        <p:spPr>
          <a:xfrm>
            <a:off x="496569" y="1092262"/>
            <a:ext cx="3455035" cy="1403985"/>
          </a:xfrm>
          <a:prstGeom prst="rect">
            <a:avLst/>
          </a:prstGeom>
        </p:spPr>
      </p:pic>
      <p:sp>
        <p:nvSpPr>
          <p:cNvPr id="107" name="TextBox 44"/>
          <p:cNvSpPr txBox="1"/>
          <p:nvPr/>
        </p:nvSpPr>
        <p:spPr>
          <a:xfrm>
            <a:off x="1203234" y="2853885"/>
            <a:ext cx="1457266" cy="1150620"/>
          </a:xfrm>
          <a:prstGeom prst="rect">
            <a:avLst/>
          </a:prstGeom>
          <a:noFill/>
        </p:spPr>
        <p:txBody>
          <a:bodyPr wrap="square" lIns="0" tIns="0" rIns="0" bIns="0" rtlCol="0">
            <a:spAutoFit/>
          </a:bodyPr>
          <a:lstStyle/>
          <a:p>
            <a:pPr>
              <a:lnSpc>
                <a:spcPct val="120000"/>
              </a:lnSpc>
            </a:pPr>
            <a:r>
              <a:rPr sz="1050" dirty="0">
                <a:solidFill>
                  <a:srgbClr val="7F7F7F"/>
                </a:solidFill>
                <a:latin typeface="微软雅黑" panose="020B0503020204020204" charset="-122"/>
                <a:ea typeface="微软雅黑" panose="020B0503020204020204" charset="-122"/>
              </a:rPr>
              <a:t>通过建立智能合约来开发智能型的歌曲。区块链的合约使得艺术家们可以直接向粉丝们销售音乐，无需再通过唱片公司</a:t>
            </a:r>
          </a:p>
        </p:txBody>
      </p:sp>
      <p:sp>
        <p:nvSpPr>
          <p:cNvPr id="108" name="Text Placeholder 4"/>
          <p:cNvSpPr txBox="1"/>
          <p:nvPr/>
        </p:nvSpPr>
        <p:spPr>
          <a:xfrm>
            <a:off x="1511208" y="2612551"/>
            <a:ext cx="1229489" cy="200824"/>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050" b="1" dirty="0" smtClean="0">
                <a:solidFill>
                  <a:schemeClr val="tx2">
                    <a:lumMod val="60000"/>
                    <a:lumOff val="40000"/>
                  </a:schemeClr>
                </a:solidFill>
                <a:latin typeface="微软雅黑" panose="020B0503020204020204" charset="-122"/>
                <a:ea typeface="微软雅黑" panose="020B0503020204020204" charset="-122"/>
              </a:rPr>
              <a:t>Myclia</a:t>
            </a:r>
          </a:p>
        </p:txBody>
      </p:sp>
      <p:pic>
        <p:nvPicPr>
          <p:cNvPr id="4" name="图片 3"/>
          <p:cNvPicPr>
            <a:picLocks noChangeAspect="1"/>
          </p:cNvPicPr>
          <p:nvPr/>
        </p:nvPicPr>
        <p:blipFill>
          <a:blip r:embed="rId5"/>
          <a:stretch>
            <a:fillRect/>
          </a:stretch>
        </p:blipFill>
        <p:spPr>
          <a:xfrm>
            <a:off x="4869869" y="1092262"/>
            <a:ext cx="3758565" cy="1203960"/>
          </a:xfrm>
          <a:prstGeom prst="rect">
            <a:avLst/>
          </a:prstGeom>
        </p:spPr>
      </p:pic>
      <p:grpSp>
        <p:nvGrpSpPr>
          <p:cNvPr id="10" name="组合 9"/>
          <p:cNvGrpSpPr/>
          <p:nvPr/>
        </p:nvGrpSpPr>
        <p:grpSpPr>
          <a:xfrm>
            <a:off x="6051239" y="2442707"/>
            <a:ext cx="1537372" cy="1583529"/>
            <a:chOff x="2095" y="4314"/>
            <a:chExt cx="2421" cy="2494"/>
          </a:xfrm>
        </p:grpSpPr>
        <p:sp>
          <p:nvSpPr>
            <p:cNvPr id="8" name="TextBox 44"/>
            <p:cNvSpPr txBox="1"/>
            <p:nvPr/>
          </p:nvSpPr>
          <p:spPr>
            <a:xfrm>
              <a:off x="2095" y="4694"/>
              <a:ext cx="2295" cy="2114"/>
            </a:xfrm>
            <a:prstGeom prst="rect">
              <a:avLst/>
            </a:prstGeom>
            <a:noFill/>
          </p:spPr>
          <p:txBody>
            <a:bodyPr wrap="square" lIns="0" tIns="0" rIns="0" bIns="0" rtlCol="0">
              <a:spAutoFit/>
            </a:bodyPr>
            <a:lstStyle/>
            <a:p>
              <a:pPr>
                <a:lnSpc>
                  <a:spcPct val="120000"/>
                </a:lnSpc>
              </a:pPr>
              <a:r>
                <a:rPr sz="1050" dirty="0">
                  <a:solidFill>
                    <a:srgbClr val="7F7F7F"/>
                  </a:solidFill>
                  <a:latin typeface="微软雅黑" panose="020B0503020204020204" charset="-122"/>
                  <a:ea typeface="微软雅黑" panose="020B0503020204020204" charset="-122"/>
                </a:rPr>
                <a:t>一个医疗数据存储和验证的平台</a:t>
              </a:r>
              <a:r>
                <a:rPr lang="zh-CN" sz="1050" dirty="0">
                  <a:solidFill>
                    <a:srgbClr val="7F7F7F"/>
                  </a:solidFill>
                  <a:latin typeface="微软雅黑" panose="020B0503020204020204" charset="-122"/>
                  <a:ea typeface="微软雅黑" panose="020B0503020204020204" charset="-122"/>
                </a:rPr>
                <a:t>，区块链技术可以让医院、患者和医疗利益链上的各方在区块链网络里共享数据，而不必担忧数据的安全性和完整性</a:t>
              </a:r>
            </a:p>
          </p:txBody>
        </p:sp>
        <p:sp>
          <p:nvSpPr>
            <p:cNvPr id="9" name="Text Placeholder 4"/>
            <p:cNvSpPr txBox="1"/>
            <p:nvPr/>
          </p:nvSpPr>
          <p:spPr>
            <a:xfrm>
              <a:off x="2580" y="4314"/>
              <a:ext cx="1936" cy="31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050" b="1" dirty="0" smtClean="0">
                  <a:solidFill>
                    <a:schemeClr val="tx2">
                      <a:lumMod val="60000"/>
                      <a:lumOff val="40000"/>
                    </a:schemeClr>
                  </a:solidFill>
                  <a:latin typeface="微软雅黑" panose="020B0503020204020204" charset="-122"/>
                  <a:ea typeface="微软雅黑" panose="020B0503020204020204" charset="-122"/>
                </a:rPr>
                <a:t>Tierion</a:t>
              </a:r>
            </a:p>
          </p:txBody>
        </p:sp>
      </p:grpSp>
      <p:pic>
        <p:nvPicPr>
          <p:cNvPr id="13" name="图片 12"/>
          <p:cNvPicPr>
            <a:picLocks noChangeAspect="1"/>
          </p:cNvPicPr>
          <p:nvPr/>
        </p:nvPicPr>
        <p:blipFill>
          <a:blip r:embed="rId6"/>
          <a:stretch>
            <a:fillRect/>
          </a:stretch>
        </p:blipFill>
        <p:spPr>
          <a:xfrm>
            <a:off x="436879" y="4063532"/>
            <a:ext cx="3514725" cy="1290320"/>
          </a:xfrm>
          <a:prstGeom prst="rect">
            <a:avLst/>
          </a:prstGeom>
        </p:spPr>
      </p:pic>
      <p:grpSp>
        <p:nvGrpSpPr>
          <p:cNvPr id="14" name="组合 13"/>
          <p:cNvGrpSpPr/>
          <p:nvPr/>
        </p:nvGrpSpPr>
        <p:grpSpPr>
          <a:xfrm>
            <a:off x="982171" y="5469405"/>
            <a:ext cx="2002203" cy="1008277"/>
            <a:chOff x="2095" y="4314"/>
            <a:chExt cx="3153" cy="1588"/>
          </a:xfrm>
        </p:grpSpPr>
        <p:sp>
          <p:nvSpPr>
            <p:cNvPr id="15" name="TextBox 44"/>
            <p:cNvSpPr txBox="1"/>
            <p:nvPr/>
          </p:nvSpPr>
          <p:spPr>
            <a:xfrm>
              <a:off x="2095" y="4694"/>
              <a:ext cx="3153" cy="1208"/>
            </a:xfrm>
            <a:prstGeom prst="rect">
              <a:avLst/>
            </a:prstGeom>
            <a:noFill/>
          </p:spPr>
          <p:txBody>
            <a:bodyPr wrap="square" lIns="0" tIns="0" rIns="0" bIns="0" rtlCol="0">
              <a:spAutoFit/>
            </a:bodyPr>
            <a:lstStyle/>
            <a:p>
              <a:pPr>
                <a:lnSpc>
                  <a:spcPct val="120000"/>
                </a:lnSpc>
              </a:pPr>
              <a:r>
                <a:rPr lang="zh-CN" sz="1050">
                  <a:solidFill>
                    <a:srgbClr val="7F7F7F"/>
                  </a:solidFill>
                  <a:latin typeface="微软雅黑" panose="020B0503020204020204" charset="-122"/>
                  <a:ea typeface="微软雅黑" panose="020B0503020204020204" charset="-122"/>
                </a:rPr>
                <a:t>粉</a:t>
              </a:r>
              <a:r>
                <a:rPr sz="1050">
                  <a:solidFill>
                    <a:srgbClr val="7F7F7F"/>
                  </a:solidFill>
                  <a:latin typeface="微软雅黑" panose="020B0503020204020204" charset="-122"/>
                  <a:ea typeface="微软雅黑" panose="020B0503020204020204" charset="-122"/>
                </a:rPr>
                <a:t>丝可以用虚拟货币来投资他们喜爱的运动员，然后有机会获得运动员未来收益的一部分，包括VIP活动和观赛座位升级等等</a:t>
              </a:r>
            </a:p>
          </p:txBody>
        </p:sp>
        <p:sp>
          <p:nvSpPr>
            <p:cNvPr id="16" name="Text Placeholder 4"/>
            <p:cNvSpPr txBox="1"/>
            <p:nvPr/>
          </p:nvSpPr>
          <p:spPr>
            <a:xfrm>
              <a:off x="2580" y="4314"/>
              <a:ext cx="2525" cy="31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050" b="1" dirty="0" smtClean="0">
                  <a:solidFill>
                    <a:schemeClr val="tx2">
                      <a:lumMod val="60000"/>
                      <a:lumOff val="40000"/>
                    </a:schemeClr>
                  </a:solidFill>
                  <a:latin typeface="微软雅黑" panose="020B0503020204020204" charset="-122"/>
                  <a:ea typeface="微软雅黑" panose="020B0503020204020204" charset="-122"/>
                </a:rPr>
                <a:t>The Jetcoin Institute</a:t>
              </a:r>
            </a:p>
          </p:txBody>
        </p:sp>
      </p:grpSp>
      <p:pic>
        <p:nvPicPr>
          <p:cNvPr id="17" name="图片 16"/>
          <p:cNvPicPr>
            <a:picLocks noChangeAspect="1"/>
          </p:cNvPicPr>
          <p:nvPr/>
        </p:nvPicPr>
        <p:blipFill>
          <a:blip r:embed="rId7"/>
          <a:stretch>
            <a:fillRect/>
          </a:stretch>
        </p:blipFill>
        <p:spPr>
          <a:xfrm>
            <a:off x="5162771" y="4154331"/>
            <a:ext cx="2961640" cy="1550035"/>
          </a:xfrm>
          <a:prstGeom prst="rect">
            <a:avLst/>
          </a:prstGeom>
        </p:spPr>
      </p:pic>
      <p:grpSp>
        <p:nvGrpSpPr>
          <p:cNvPr id="26" name="组合 25"/>
          <p:cNvGrpSpPr/>
          <p:nvPr/>
        </p:nvGrpSpPr>
        <p:grpSpPr>
          <a:xfrm>
            <a:off x="5778824" y="5864861"/>
            <a:ext cx="2002155" cy="655786"/>
            <a:chOff x="1540" y="9183"/>
            <a:chExt cx="3153" cy="1033"/>
          </a:xfrm>
        </p:grpSpPr>
        <p:sp>
          <p:nvSpPr>
            <p:cNvPr id="24" name="TextBox 44"/>
            <p:cNvSpPr txBox="1"/>
            <p:nvPr/>
          </p:nvSpPr>
          <p:spPr>
            <a:xfrm>
              <a:off x="1540" y="9612"/>
              <a:ext cx="3153" cy="604"/>
            </a:xfrm>
            <a:prstGeom prst="rect">
              <a:avLst/>
            </a:prstGeom>
            <a:noFill/>
          </p:spPr>
          <p:txBody>
            <a:bodyPr wrap="square" lIns="0" tIns="0" rIns="0" bIns="0" rtlCol="0">
              <a:spAutoFit/>
            </a:bodyPr>
            <a:lstStyle/>
            <a:p>
              <a:pPr>
                <a:lnSpc>
                  <a:spcPct val="120000"/>
                </a:lnSpc>
              </a:pPr>
              <a:r>
                <a:rPr sz="1050" dirty="0">
                  <a:solidFill>
                    <a:srgbClr val="7F7F7F"/>
                  </a:solidFill>
                  <a:latin typeface="微软雅黑" panose="020B0503020204020204" charset="-122"/>
                  <a:ea typeface="微软雅黑" panose="020B0503020204020204" charset="-122"/>
                </a:rPr>
                <a:t>使用区块链技术形成一个物联网设备去中心化网络的主体</a:t>
              </a:r>
            </a:p>
          </p:txBody>
        </p:sp>
        <p:sp>
          <p:nvSpPr>
            <p:cNvPr id="25" name="Text Placeholder 4"/>
            <p:cNvSpPr txBox="1"/>
            <p:nvPr/>
          </p:nvSpPr>
          <p:spPr>
            <a:xfrm>
              <a:off x="2454" y="9183"/>
              <a:ext cx="1936" cy="316"/>
            </a:xfrm>
            <a:prstGeom prst="rect">
              <a:avLst/>
            </a:prstGeom>
          </p:spPr>
          <p:txBody>
            <a:bodyPr anchor="ct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altLang="zh-CN" sz="1050" b="1" dirty="0" smtClean="0">
                  <a:solidFill>
                    <a:schemeClr val="tx2">
                      <a:lumMod val="60000"/>
                      <a:lumOff val="40000"/>
                    </a:schemeClr>
                  </a:solidFill>
                  <a:latin typeface="微软雅黑" panose="020B0503020204020204" charset="-122"/>
                  <a:ea typeface="微软雅黑" panose="020B0503020204020204" charset="-122"/>
                </a:rPr>
                <a:t>ADEPT</a:t>
              </a: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217" y="2833687"/>
            <a:ext cx="9144000" cy="4024313"/>
          </a:xfrm>
          <a:prstGeom prst="rect">
            <a:avLst/>
          </a:prstGeom>
        </p:spPr>
      </p:pic>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sp>
        <p:nvSpPr>
          <p:cNvPr id="50" name="文本框 49"/>
          <p:cNvSpPr txBox="1"/>
          <p:nvPr/>
        </p:nvSpPr>
        <p:spPr>
          <a:xfrm>
            <a:off x="398780" y="316230"/>
            <a:ext cx="2737485" cy="384810"/>
          </a:xfrm>
          <a:prstGeom prst="rect">
            <a:avLst/>
          </a:prstGeom>
          <a:noFill/>
        </p:spPr>
        <p:txBody>
          <a:bodyPr wrap="square" rtlCol="0">
            <a:spAutoFit/>
          </a:bodyPr>
          <a:lstStyle/>
          <a:p>
            <a:r>
              <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经典应用：虚拟货币</a:t>
            </a:r>
            <a:endParaRPr kumimoji="1" lang="en-US" altLang="zh-CN"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p:txBody>
      </p:sp>
      <p:grpSp>
        <p:nvGrpSpPr>
          <p:cNvPr id="55" name="组合 54"/>
          <p:cNvGrpSpPr/>
          <p:nvPr/>
        </p:nvGrpSpPr>
        <p:grpSpPr>
          <a:xfrm>
            <a:off x="1044387" y="1064957"/>
            <a:ext cx="6664232" cy="2566284"/>
            <a:chOff x="1417" y="1669"/>
            <a:chExt cx="11340" cy="5539"/>
          </a:xfrm>
          <a:solidFill>
            <a:schemeClr val="tx2">
              <a:lumMod val="60000"/>
              <a:lumOff val="40000"/>
            </a:schemeClr>
          </a:solidFill>
        </p:grpSpPr>
        <p:sp>
          <p:nvSpPr>
            <p:cNvPr id="37" name="椭圆 36"/>
            <p:cNvSpPr/>
            <p:nvPr/>
          </p:nvSpPr>
          <p:spPr>
            <a:xfrm>
              <a:off x="1515" y="1846"/>
              <a:ext cx="2634" cy="1214"/>
            </a:xfrm>
            <a:prstGeom prst="ellipse">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b="1" dirty="0" smtClean="0">
                  <a:solidFill>
                    <a:schemeClr val="bg1"/>
                  </a:solidFill>
                </a:rPr>
                <a:t>互联网金融</a:t>
              </a:r>
              <a:endParaRPr lang="zh-CN" altLang="en-US" sz="1600" b="1" dirty="0">
                <a:solidFill>
                  <a:schemeClr val="bg1"/>
                </a:solidFill>
              </a:endParaRPr>
            </a:p>
          </p:txBody>
        </p:sp>
        <p:sp>
          <p:nvSpPr>
            <p:cNvPr id="38" name="等于号 37"/>
            <p:cNvSpPr/>
            <p:nvPr/>
          </p:nvSpPr>
          <p:spPr>
            <a:xfrm>
              <a:off x="4564" y="1992"/>
              <a:ext cx="2097" cy="794"/>
            </a:xfrm>
            <a:prstGeom prst="mathEqual">
              <a:avLst/>
            </a:prstGeom>
            <a:solidFill>
              <a:schemeClr val="tx1">
                <a:lumMod val="50000"/>
                <a:lumOff val="5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tx1"/>
                </a:solidFill>
              </a:endParaRPr>
            </a:p>
          </p:txBody>
        </p:sp>
        <p:sp>
          <p:nvSpPr>
            <p:cNvPr id="39" name="圆角矩形 38"/>
            <p:cNvSpPr/>
            <p:nvPr/>
          </p:nvSpPr>
          <p:spPr>
            <a:xfrm>
              <a:off x="7112" y="1669"/>
              <a:ext cx="1562" cy="1440"/>
            </a:xfrm>
            <a:prstGeom prst="round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b="1" dirty="0" smtClean="0">
                  <a:solidFill>
                    <a:schemeClr val="bg1"/>
                  </a:solidFill>
                </a:rPr>
                <a:t>互联网</a:t>
              </a:r>
              <a:endParaRPr lang="zh-CN" altLang="en-US" sz="1600" b="1" dirty="0">
                <a:solidFill>
                  <a:schemeClr val="bg1"/>
                </a:solidFill>
              </a:endParaRPr>
            </a:p>
          </p:txBody>
        </p:sp>
        <p:sp>
          <p:nvSpPr>
            <p:cNvPr id="40" name="圆角矩形 39"/>
            <p:cNvSpPr/>
            <p:nvPr/>
          </p:nvSpPr>
          <p:spPr>
            <a:xfrm>
              <a:off x="10829" y="1669"/>
              <a:ext cx="1588" cy="1440"/>
            </a:xfrm>
            <a:prstGeom prst="roundRect">
              <a:avLst/>
            </a:prstGeom>
            <a:grpFill/>
            <a:ln>
              <a:noFill/>
            </a:ln>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b="1" dirty="0" smtClean="0">
                  <a:solidFill>
                    <a:schemeClr val="bg1"/>
                  </a:solidFill>
                </a:rPr>
                <a:t>金融业</a:t>
              </a:r>
              <a:endParaRPr lang="zh-CN" altLang="en-US" sz="1600" b="1" dirty="0">
                <a:solidFill>
                  <a:schemeClr val="bg1"/>
                </a:solidFill>
              </a:endParaRPr>
            </a:p>
          </p:txBody>
        </p:sp>
        <p:sp>
          <p:nvSpPr>
            <p:cNvPr id="41" name="加号 40"/>
            <p:cNvSpPr/>
            <p:nvPr/>
          </p:nvSpPr>
          <p:spPr>
            <a:xfrm>
              <a:off x="9540" y="1992"/>
              <a:ext cx="681" cy="798"/>
            </a:xfrm>
            <a:prstGeom prst="mathPlus">
              <a:avLst/>
            </a:prstGeom>
            <a:solidFill>
              <a:schemeClr val="tx1">
                <a:lumMod val="50000"/>
                <a:lumOff val="5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cxnSp>
          <p:nvCxnSpPr>
            <p:cNvPr id="48" name="直接连接符 47"/>
            <p:cNvCxnSpPr/>
            <p:nvPr/>
          </p:nvCxnSpPr>
          <p:spPr>
            <a:xfrm>
              <a:off x="1417" y="3334"/>
              <a:ext cx="11340" cy="0"/>
            </a:xfrm>
            <a:prstGeom prst="line">
              <a:avLst/>
            </a:prstGeom>
          </p:spPr>
          <p:style>
            <a:lnRef idx="1">
              <a:schemeClr val="accent1"/>
            </a:lnRef>
            <a:fillRef idx="0">
              <a:schemeClr val="accent1"/>
            </a:fillRef>
            <a:effectRef idx="0">
              <a:schemeClr val="accent1"/>
            </a:effectRef>
            <a:fontRef idx="minor">
              <a:schemeClr val="tx1"/>
            </a:fontRef>
          </p:style>
        </p:cxnSp>
        <p:sp>
          <p:nvSpPr>
            <p:cNvPr id="51" name="等腰三角形 50"/>
            <p:cNvSpPr/>
            <p:nvPr/>
          </p:nvSpPr>
          <p:spPr>
            <a:xfrm rot="10800000">
              <a:off x="6786" y="3739"/>
              <a:ext cx="603" cy="516"/>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等腰三角形 51"/>
            <p:cNvSpPr/>
            <p:nvPr/>
          </p:nvSpPr>
          <p:spPr>
            <a:xfrm rot="10800000">
              <a:off x="6920" y="5735"/>
              <a:ext cx="334" cy="286"/>
            </a:xfrm>
            <a:prstGeom prst="triangl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圆角矩形 52"/>
            <p:cNvSpPr/>
            <p:nvPr/>
          </p:nvSpPr>
          <p:spPr>
            <a:xfrm>
              <a:off x="6009" y="4501"/>
              <a:ext cx="2155" cy="87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t>数字货币</a:t>
              </a:r>
              <a:endParaRPr lang="zh-CN" altLang="en-US" sz="1600" dirty="0"/>
            </a:p>
          </p:txBody>
        </p:sp>
        <p:sp>
          <p:nvSpPr>
            <p:cNvPr id="54" name="圆角矩形 53"/>
            <p:cNvSpPr/>
            <p:nvPr/>
          </p:nvSpPr>
          <p:spPr>
            <a:xfrm>
              <a:off x="5261" y="6335"/>
              <a:ext cx="3651" cy="87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比特</a:t>
              </a:r>
              <a:r>
                <a:rPr lang="zh-CN" altLang="en-US" sz="1600" dirty="0" smtClean="0"/>
                <a:t>币，以太坊等</a:t>
              </a:r>
              <a:endParaRPr lang="zh-CN" altLang="en-US" sz="1600" dirty="0"/>
            </a:p>
          </p:txBody>
        </p:sp>
      </p:grpSp>
      <p:pic>
        <p:nvPicPr>
          <p:cNvPr id="56" name="图片 55"/>
          <p:cNvPicPr>
            <a:picLocks noChangeAspect="1"/>
          </p:cNvPicPr>
          <p:nvPr/>
        </p:nvPicPr>
        <p:blipFill>
          <a:blip r:embed="rId4"/>
          <a:stretch>
            <a:fillRect/>
          </a:stretch>
        </p:blipFill>
        <p:spPr>
          <a:xfrm>
            <a:off x="1511669" y="3829381"/>
            <a:ext cx="6072024" cy="2679328"/>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217" y="2816542"/>
            <a:ext cx="9144000" cy="4024313"/>
          </a:xfrm>
          <a:prstGeom prst="rect">
            <a:avLst/>
          </a:prstGeom>
        </p:spPr>
      </p:pic>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sp>
        <p:nvSpPr>
          <p:cNvPr id="50" name="文本框 49"/>
          <p:cNvSpPr txBox="1"/>
          <p:nvPr/>
        </p:nvSpPr>
        <p:spPr>
          <a:xfrm>
            <a:off x="398780" y="316230"/>
            <a:ext cx="2277110" cy="384810"/>
          </a:xfrm>
          <a:prstGeom prst="rect">
            <a:avLst/>
          </a:prstGeom>
          <a:noFill/>
        </p:spPr>
        <p:txBody>
          <a:bodyPr wrap="square" rtlCol="0">
            <a:spAutoFit/>
          </a:bodyPr>
          <a:lstStyle/>
          <a:p>
            <a:r>
              <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经典应用：虚拟货币</a:t>
            </a:r>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grpSp>
        <p:nvGrpSpPr>
          <p:cNvPr id="26" name="组合 25"/>
          <p:cNvGrpSpPr/>
          <p:nvPr/>
        </p:nvGrpSpPr>
        <p:grpSpPr>
          <a:xfrm>
            <a:off x="405130" y="933450"/>
            <a:ext cx="7824470" cy="2566670"/>
            <a:chOff x="-246" y="1620"/>
            <a:chExt cx="12322" cy="4042"/>
          </a:xfrm>
        </p:grpSpPr>
        <p:pic>
          <p:nvPicPr>
            <p:cNvPr id="21" name="图片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 y="1620"/>
              <a:ext cx="3360" cy="4042"/>
            </a:xfrm>
            <a:prstGeom prst="rect">
              <a:avLst/>
            </a:prstGeom>
          </p:spPr>
        </p:pic>
        <p:sp>
          <p:nvSpPr>
            <p:cNvPr id="24" name="文本框 23"/>
            <p:cNvSpPr txBox="1"/>
            <p:nvPr/>
          </p:nvSpPr>
          <p:spPr>
            <a:xfrm>
              <a:off x="2664" y="2122"/>
              <a:ext cx="9412" cy="533"/>
            </a:xfrm>
            <a:prstGeom prst="rect">
              <a:avLst/>
            </a:prstGeom>
            <a:noFill/>
          </p:spPr>
          <p:txBody>
            <a:bodyPr wrap="square" rtlCol="0">
              <a:spAutoFit/>
            </a:bodyPr>
            <a:lstStyle/>
            <a:p>
              <a:r>
                <a:rPr lang="zh-CN" altLang="en-US" sz="1600" dirty="0"/>
                <a:t>一种</a:t>
              </a:r>
              <a:r>
                <a:rPr lang="en-US" altLang="zh-CN" sz="1600" dirty="0"/>
                <a:t>P2P</a:t>
              </a:r>
              <a:r>
                <a:rPr lang="zh-CN" altLang="en-US" sz="1600" dirty="0"/>
                <a:t>形式的数字</a:t>
              </a:r>
              <a:r>
                <a:rPr lang="zh-CN" altLang="en-US" sz="1600" dirty="0" smtClean="0"/>
                <a:t>货币，</a:t>
              </a:r>
              <a:r>
                <a:rPr lang="zh-CN" altLang="en-US" sz="1600" dirty="0"/>
                <a:t>依据特定算法，通过大量的计算</a:t>
              </a:r>
              <a:r>
                <a:rPr lang="zh-CN" altLang="en-US" sz="1600" dirty="0" smtClean="0"/>
                <a:t>产生</a:t>
              </a:r>
              <a:endParaRPr lang="zh-CN" altLang="en-US" sz="1600" dirty="0"/>
            </a:p>
          </p:txBody>
        </p:sp>
        <p:sp>
          <p:nvSpPr>
            <p:cNvPr id="25" name="文本框 24"/>
            <p:cNvSpPr txBox="1"/>
            <p:nvPr/>
          </p:nvSpPr>
          <p:spPr>
            <a:xfrm>
              <a:off x="2664" y="2782"/>
              <a:ext cx="2258" cy="2666"/>
            </a:xfrm>
            <a:prstGeom prst="rect">
              <a:avLst/>
            </a:prstGeom>
            <a:noFill/>
          </p:spPr>
          <p:txBody>
            <a:bodyPr wrap="square" rtlCol="0">
              <a:spAutoFit/>
            </a:bodyPr>
            <a:lstStyle/>
            <a:p>
              <a:pPr>
                <a:lnSpc>
                  <a:spcPct val="150000"/>
                </a:lnSpc>
              </a:pPr>
              <a:r>
                <a:rPr lang="en-US" altLang="zh-CN" sz="1600" dirty="0" smtClean="0">
                  <a:solidFill>
                    <a:schemeClr val="accent6"/>
                  </a:solidFill>
                </a:rPr>
                <a:t>·</a:t>
              </a:r>
              <a:r>
                <a:rPr lang="zh-CN" altLang="en-US" sz="1600" dirty="0" smtClean="0"/>
                <a:t>去中心化</a:t>
              </a:r>
              <a:endParaRPr lang="en-US" altLang="zh-CN" sz="1600" dirty="0" smtClean="0"/>
            </a:p>
            <a:p>
              <a:pPr>
                <a:lnSpc>
                  <a:spcPct val="150000"/>
                </a:lnSpc>
              </a:pPr>
              <a:r>
                <a:rPr lang="en-US" altLang="zh-CN" sz="1600" dirty="0" smtClean="0">
                  <a:solidFill>
                    <a:srgbClr val="F79646"/>
                  </a:solidFill>
                </a:rPr>
                <a:t>·</a:t>
              </a:r>
              <a:r>
                <a:rPr lang="zh-CN" altLang="en-US" sz="1600" dirty="0"/>
                <a:t>全世界流通</a:t>
              </a:r>
              <a:endParaRPr lang="en-US" altLang="zh-CN" sz="1600" dirty="0"/>
            </a:p>
            <a:p>
              <a:pPr>
                <a:lnSpc>
                  <a:spcPct val="150000"/>
                </a:lnSpc>
              </a:pPr>
              <a:r>
                <a:rPr lang="en-US" altLang="zh-CN" sz="1600" dirty="0" smtClean="0">
                  <a:solidFill>
                    <a:srgbClr val="F79646"/>
                  </a:solidFill>
                </a:rPr>
                <a:t>·</a:t>
              </a:r>
              <a:r>
                <a:rPr lang="zh-CN" altLang="en-US" sz="1600" dirty="0"/>
                <a:t>专属所有权</a:t>
              </a:r>
              <a:endParaRPr lang="en-US" altLang="zh-CN" sz="1600" dirty="0"/>
            </a:p>
            <a:p>
              <a:endParaRPr lang="zh-CN" altLang="en-US" sz="3200" dirty="0"/>
            </a:p>
          </p:txBody>
        </p:sp>
      </p:grpSp>
      <p:sp>
        <p:nvSpPr>
          <p:cNvPr id="2" name="文本框 1"/>
          <p:cNvSpPr txBox="1"/>
          <p:nvPr/>
        </p:nvSpPr>
        <p:spPr>
          <a:xfrm>
            <a:off x="3907386" y="1657698"/>
            <a:ext cx="1549831" cy="1158138"/>
          </a:xfrm>
          <a:prstGeom prst="rect">
            <a:avLst/>
          </a:prstGeom>
          <a:noFill/>
        </p:spPr>
        <p:txBody>
          <a:bodyPr wrap="square" rtlCol="0">
            <a:spAutoFit/>
          </a:bodyPr>
          <a:lstStyle/>
          <a:p>
            <a:pPr>
              <a:lnSpc>
                <a:spcPct val="150000"/>
              </a:lnSpc>
            </a:pPr>
            <a:r>
              <a:rPr lang="en-US" altLang="zh-CN" sz="1600" dirty="0" smtClean="0">
                <a:solidFill>
                  <a:srgbClr val="F79646"/>
                </a:solidFill>
              </a:rPr>
              <a:t>·</a:t>
            </a:r>
            <a:r>
              <a:rPr lang="zh-CN" altLang="en-US" sz="1600" dirty="0"/>
              <a:t>低交易费用</a:t>
            </a:r>
            <a:endParaRPr lang="en-US" altLang="zh-CN" sz="1600" dirty="0"/>
          </a:p>
          <a:p>
            <a:pPr>
              <a:lnSpc>
                <a:spcPct val="150000"/>
              </a:lnSpc>
            </a:pPr>
            <a:r>
              <a:rPr lang="en-US" altLang="zh-CN" sz="1600" dirty="0" smtClean="0">
                <a:solidFill>
                  <a:srgbClr val="F79646"/>
                </a:solidFill>
              </a:rPr>
              <a:t>·</a:t>
            </a:r>
            <a:r>
              <a:rPr lang="zh-CN" altLang="en-US" sz="1600" dirty="0"/>
              <a:t>无隐藏成本</a:t>
            </a:r>
            <a:endParaRPr lang="en-US" altLang="zh-CN" sz="1600" dirty="0"/>
          </a:p>
          <a:p>
            <a:pPr>
              <a:lnSpc>
                <a:spcPct val="150000"/>
              </a:lnSpc>
            </a:pPr>
            <a:r>
              <a:rPr lang="en-US" altLang="zh-CN" sz="1600" dirty="0" smtClean="0">
                <a:solidFill>
                  <a:srgbClr val="F79646"/>
                </a:solidFill>
              </a:rPr>
              <a:t>·</a:t>
            </a:r>
            <a:r>
              <a:rPr lang="zh-CN" altLang="en-US" sz="1600" dirty="0" smtClean="0"/>
              <a:t>跨平台挖掘</a:t>
            </a:r>
            <a:endParaRPr lang="zh-CN" altLang="en-US" sz="1600" dirty="0"/>
          </a:p>
        </p:txBody>
      </p:sp>
      <p:graphicFrame>
        <p:nvGraphicFramePr>
          <p:cNvPr id="9" name="图示 8"/>
          <p:cNvGraphicFramePr/>
          <p:nvPr/>
        </p:nvGraphicFramePr>
        <p:xfrm>
          <a:off x="816361" y="3242629"/>
          <a:ext cx="7812652" cy="328748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2866302"/>
            <a:ext cx="9144000" cy="4024313"/>
          </a:xfrm>
          <a:prstGeom prst="rect">
            <a:avLst/>
          </a:prstGeom>
        </p:spPr>
      </p:pic>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cxnSp>
        <p:nvCxnSpPr>
          <p:cNvPr id="5" name="直接箭头连接符 4"/>
          <p:cNvCxnSpPr/>
          <p:nvPr/>
        </p:nvCxnSpPr>
        <p:spPr>
          <a:xfrm flipH="1" flipV="1">
            <a:off x="1920875" y="3278188"/>
            <a:ext cx="2346325" cy="687387"/>
          </a:xfrm>
          <a:prstGeom prst="straightConnector1">
            <a:avLst/>
          </a:prstGeom>
          <a:ln w="9525" cap="flat" cmpd="sng">
            <a:solidFill>
              <a:schemeClr val="tx1"/>
            </a:solidFill>
            <a:prstDash val="solid"/>
            <a:headEnd type="none" w="med" len="med"/>
            <a:tailEnd type="triangle" w="med" len="med"/>
          </a:ln>
        </p:spPr>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sp>
        <p:nvSpPr>
          <p:cNvPr id="50" name="文本框 49"/>
          <p:cNvSpPr txBox="1"/>
          <p:nvPr/>
        </p:nvSpPr>
        <p:spPr>
          <a:xfrm>
            <a:off x="398780" y="316230"/>
            <a:ext cx="2522220" cy="384810"/>
          </a:xfrm>
          <a:prstGeom prst="rect">
            <a:avLst/>
          </a:prstGeom>
          <a:noFill/>
        </p:spPr>
        <p:txBody>
          <a:bodyPr wrap="square" rtlCol="0">
            <a:spAutoFit/>
          </a:bodyPr>
          <a:lstStyle/>
          <a:p>
            <a:r>
              <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经典应用：虚拟货币</a:t>
            </a:r>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19464" name="矩形 6"/>
          <p:cNvSpPr/>
          <p:nvPr/>
        </p:nvSpPr>
        <p:spPr>
          <a:xfrm>
            <a:off x="580778" y="1030994"/>
            <a:ext cx="1482894" cy="315912"/>
          </a:xfrm>
          <a:prstGeom prst="rect">
            <a:avLst/>
          </a:prstGeom>
          <a:solidFill>
            <a:schemeClr val="accent6"/>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5pPr>
          </a:lstStyle>
          <a:p>
            <a:pPr marL="0" lvl="0" indent="0" algn="ctr" eaLnBrk="1" hangingPunct="1">
              <a:spcBef>
                <a:spcPct val="0"/>
              </a:spcBef>
              <a:buNone/>
            </a:pP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9465" name="矩形 7"/>
          <p:cNvSpPr/>
          <p:nvPr/>
        </p:nvSpPr>
        <p:spPr>
          <a:xfrm>
            <a:off x="274638" y="1020763"/>
            <a:ext cx="242887" cy="315912"/>
          </a:xfrm>
          <a:prstGeom prst="rect">
            <a:avLst/>
          </a:prstGeom>
          <a:solidFill>
            <a:schemeClr val="accent1"/>
          </a:solidFill>
          <a:ln w="25400">
            <a:noFill/>
          </a:ln>
        </p:spPr>
        <p:txBody>
          <a:bodyPr anchor="ct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5pPr>
          </a:lstStyle>
          <a:p>
            <a:pPr marL="0" lvl="0" indent="0" algn="ctr" eaLnBrk="1" hangingPunct="1">
              <a:spcBef>
                <a:spcPct val="0"/>
              </a:spcBef>
              <a:buNone/>
            </a:pPr>
            <a:endParaRPr lang="zh-CN" altLang="zh-CN" sz="1800" dirty="0">
              <a:solidFill>
                <a:srgbClr val="FFFFFF"/>
              </a:solidFill>
              <a:latin typeface="宋体" panose="02010600030101010101" pitchFamily="2" charset="-122"/>
              <a:sym typeface="宋体" panose="02010600030101010101" pitchFamily="2" charset="-122"/>
            </a:endParaRPr>
          </a:p>
        </p:txBody>
      </p:sp>
      <p:sp>
        <p:nvSpPr>
          <p:cNvPr id="19466" name="TextBox 8"/>
          <p:cNvSpPr/>
          <p:nvPr/>
        </p:nvSpPr>
        <p:spPr>
          <a:xfrm>
            <a:off x="649456" y="987055"/>
            <a:ext cx="2701925" cy="384175"/>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5pPr>
          </a:lstStyle>
          <a:p>
            <a:pPr marL="0" lvl="0" indent="0" eaLnBrk="1" hangingPunct="1">
              <a:spcBef>
                <a:spcPct val="0"/>
              </a:spcBef>
              <a:buNone/>
            </a:pPr>
            <a:r>
              <a:rPr lang="zh-CN" altLang="en-US" sz="1900" b="1" dirty="0">
                <a:solidFill>
                  <a:schemeClr val="bg1"/>
                </a:solidFill>
                <a:latin typeface="微软雅黑" panose="020B0503020204020204" charset="-122"/>
                <a:ea typeface="微软雅黑" panose="020B0503020204020204" charset="-122"/>
                <a:sym typeface="微软雅黑" panose="020B0503020204020204" charset="-122"/>
              </a:rPr>
              <a:t>挖矿</a:t>
            </a:r>
          </a:p>
        </p:txBody>
      </p:sp>
      <p:grpSp>
        <p:nvGrpSpPr>
          <p:cNvPr id="35" name="组合 34"/>
          <p:cNvGrpSpPr/>
          <p:nvPr/>
        </p:nvGrpSpPr>
        <p:grpSpPr>
          <a:xfrm>
            <a:off x="684213" y="1763922"/>
            <a:ext cx="1201737" cy="2150443"/>
            <a:chOff x="287338" y="1761397"/>
            <a:chExt cx="1201104" cy="2150699"/>
          </a:xfrm>
        </p:grpSpPr>
        <p:sp>
          <p:nvSpPr>
            <p:cNvPr id="19499" name="文本框 2"/>
            <p:cNvSpPr txBox="1"/>
            <p:nvPr/>
          </p:nvSpPr>
          <p:spPr>
            <a:xfrm>
              <a:off x="563477" y="3573502"/>
              <a:ext cx="665700" cy="33859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5pPr>
            </a:lstStyle>
            <a:p>
              <a:pPr marL="0" lvl="0" indent="0">
                <a:spcBef>
                  <a:spcPct val="0"/>
                </a:spcBef>
                <a:buNone/>
              </a:pPr>
              <a:r>
                <a:rPr lang="zh-CN" altLang="en-US" sz="1600" dirty="0">
                  <a:latin typeface="Arial" panose="020B0604020202020204" pitchFamily="34" charset="0"/>
                </a:rPr>
                <a:t>矿工</a:t>
              </a:r>
            </a:p>
          </p:txBody>
        </p:sp>
        <p:pic>
          <p:nvPicPr>
            <p:cNvPr id="19500" name="图片 3"/>
            <p:cNvPicPr>
              <a:picLocks noChangeAspect="1"/>
            </p:cNvPicPr>
            <p:nvPr/>
          </p:nvPicPr>
          <p:blipFill>
            <a:blip r:embed="rId4"/>
            <a:stretch>
              <a:fillRect/>
            </a:stretch>
          </p:blipFill>
          <p:spPr>
            <a:xfrm>
              <a:off x="287338" y="1761397"/>
              <a:ext cx="1201104" cy="1710166"/>
            </a:xfrm>
            <a:prstGeom prst="rect">
              <a:avLst/>
            </a:prstGeom>
            <a:noFill/>
            <a:ln w="9525">
              <a:noFill/>
            </a:ln>
          </p:spPr>
        </p:pic>
      </p:grpSp>
      <p:grpSp>
        <p:nvGrpSpPr>
          <p:cNvPr id="40" name="组合 39"/>
          <p:cNvGrpSpPr/>
          <p:nvPr/>
        </p:nvGrpSpPr>
        <p:grpSpPr>
          <a:xfrm>
            <a:off x="3163110" y="1829226"/>
            <a:ext cx="1457325" cy="1035050"/>
            <a:chOff x="2810474" y="1809409"/>
            <a:chExt cx="1457361" cy="1036061"/>
          </a:xfrm>
        </p:grpSpPr>
        <p:pic>
          <p:nvPicPr>
            <p:cNvPr id="19497" name="图片 4"/>
            <p:cNvPicPr>
              <a:picLocks noChangeAspect="1"/>
            </p:cNvPicPr>
            <p:nvPr/>
          </p:nvPicPr>
          <p:blipFill>
            <a:blip r:embed="rId5"/>
            <a:stretch>
              <a:fillRect/>
            </a:stretch>
          </p:blipFill>
          <p:spPr>
            <a:xfrm>
              <a:off x="2810474" y="1809409"/>
              <a:ext cx="1457361" cy="680102"/>
            </a:xfrm>
            <a:prstGeom prst="rect">
              <a:avLst/>
            </a:prstGeom>
            <a:noFill/>
            <a:ln w="9525">
              <a:noFill/>
            </a:ln>
          </p:spPr>
        </p:pic>
        <p:sp>
          <p:nvSpPr>
            <p:cNvPr id="19498" name="文本框 18"/>
            <p:cNvSpPr txBox="1"/>
            <p:nvPr/>
          </p:nvSpPr>
          <p:spPr>
            <a:xfrm>
              <a:off x="3168054" y="2476138"/>
              <a:ext cx="742199" cy="369332"/>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5pPr>
            </a:lstStyle>
            <a:p>
              <a:pPr marL="0" lvl="0" indent="0">
                <a:spcBef>
                  <a:spcPct val="0"/>
                </a:spcBef>
                <a:buNone/>
              </a:pPr>
              <a:r>
                <a:rPr lang="en-US" altLang="zh-CN" sz="1800" dirty="0">
                  <a:latin typeface="Arial" panose="020B0604020202020204" pitchFamily="34" charset="0"/>
                </a:rPr>
                <a:t>block</a:t>
              </a:r>
              <a:endParaRPr lang="zh-CN" altLang="en-US" sz="1800" dirty="0">
                <a:latin typeface="Arial" panose="020B0604020202020204" pitchFamily="34" charset="0"/>
              </a:endParaRPr>
            </a:p>
          </p:txBody>
        </p:sp>
      </p:grpSp>
      <p:grpSp>
        <p:nvGrpSpPr>
          <p:cNvPr id="45" name="组合 44"/>
          <p:cNvGrpSpPr/>
          <p:nvPr/>
        </p:nvGrpSpPr>
        <p:grpSpPr>
          <a:xfrm>
            <a:off x="5738079" y="1075534"/>
            <a:ext cx="1712068" cy="1894010"/>
            <a:chOff x="5826359" y="1144428"/>
            <a:chExt cx="1712482" cy="1893767"/>
          </a:xfrm>
        </p:grpSpPr>
        <p:sp>
          <p:nvSpPr>
            <p:cNvPr id="19495" name="文本框 14"/>
            <p:cNvSpPr txBox="1"/>
            <p:nvPr/>
          </p:nvSpPr>
          <p:spPr>
            <a:xfrm>
              <a:off x="6317389" y="2699684"/>
              <a:ext cx="742199" cy="338511"/>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5pPr>
            </a:lstStyle>
            <a:p>
              <a:pPr marL="0" lvl="0" indent="0">
                <a:spcBef>
                  <a:spcPct val="0"/>
                </a:spcBef>
                <a:buNone/>
              </a:pPr>
              <a:r>
                <a:rPr lang="zh-CN" altLang="en-US" sz="1600" dirty="0">
                  <a:latin typeface="Arial" panose="020B0604020202020204" pitchFamily="34" charset="0"/>
                </a:rPr>
                <a:t>验证</a:t>
              </a:r>
            </a:p>
          </p:txBody>
        </p:sp>
        <p:pic>
          <p:nvPicPr>
            <p:cNvPr id="19496" name="图片 5"/>
            <p:cNvPicPr>
              <a:picLocks noChangeAspect="1"/>
            </p:cNvPicPr>
            <p:nvPr/>
          </p:nvPicPr>
          <p:blipFill rotWithShape="1">
            <a:blip r:embed="rId6"/>
            <a:srcRect l="21921" r="22773"/>
            <a:stretch/>
          </p:blipFill>
          <p:spPr>
            <a:xfrm>
              <a:off x="5826359" y="1144428"/>
              <a:ext cx="1712482" cy="1555256"/>
            </a:xfrm>
            <a:prstGeom prst="rect">
              <a:avLst/>
            </a:prstGeom>
            <a:noFill/>
            <a:ln w="9525">
              <a:noFill/>
            </a:ln>
          </p:spPr>
        </p:pic>
      </p:grpSp>
      <p:grpSp>
        <p:nvGrpSpPr>
          <p:cNvPr id="38" name="组合 37"/>
          <p:cNvGrpSpPr/>
          <p:nvPr/>
        </p:nvGrpSpPr>
        <p:grpSpPr>
          <a:xfrm>
            <a:off x="1643106" y="1999664"/>
            <a:ext cx="1360488" cy="584775"/>
            <a:chOff x="1696763" y="1999348"/>
            <a:chExt cx="1360744" cy="584973"/>
          </a:xfrm>
        </p:grpSpPr>
        <p:sp>
          <p:nvSpPr>
            <p:cNvPr id="19493" name="文本框 13"/>
            <p:cNvSpPr txBox="1"/>
            <p:nvPr/>
          </p:nvSpPr>
          <p:spPr>
            <a:xfrm>
              <a:off x="1696763" y="1999348"/>
              <a:ext cx="1360744" cy="584973"/>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5pPr>
            </a:lstStyle>
            <a:p>
              <a:pPr marL="0" lvl="0" indent="0" algn="ctr" eaLnBrk="1" hangingPunct="1">
                <a:spcBef>
                  <a:spcPct val="0"/>
                </a:spcBef>
                <a:buNone/>
              </a:pPr>
              <a:r>
                <a:rPr lang="zh-CN" altLang="en-US" sz="1600" dirty="0">
                  <a:latin typeface="Arial" panose="020B0604020202020204" pitchFamily="34" charset="0"/>
                </a:rPr>
                <a:t>计算难题（</a:t>
              </a:r>
              <a:r>
                <a:rPr lang="en-US" altLang="zh-CN" sz="1600" dirty="0">
                  <a:latin typeface="Arial" panose="020B0604020202020204" pitchFamily="34" charset="0"/>
                </a:rPr>
                <a:t>hash</a:t>
              </a:r>
              <a:r>
                <a:rPr lang="zh-CN" altLang="en-US" sz="1600" dirty="0">
                  <a:latin typeface="Arial" panose="020B0604020202020204" pitchFamily="34" charset="0"/>
                </a:rPr>
                <a:t>）</a:t>
              </a:r>
              <a:endParaRPr lang="zh-CN" altLang="zh-CN" sz="1600" dirty="0">
                <a:solidFill>
                  <a:srgbClr val="FFFFFF"/>
                </a:solidFill>
                <a:latin typeface="宋体" panose="02010600030101010101" pitchFamily="2" charset="-122"/>
                <a:sym typeface="宋体" panose="02010600030101010101" pitchFamily="2" charset="-122"/>
              </a:endParaRPr>
            </a:p>
          </p:txBody>
        </p:sp>
        <p:cxnSp>
          <p:nvCxnSpPr>
            <p:cNvPr id="19494" name="直接箭头连接符 7"/>
            <p:cNvCxnSpPr>
              <a:endCxn id="19493" idx="3"/>
            </p:cNvCxnSpPr>
            <p:nvPr/>
          </p:nvCxnSpPr>
          <p:spPr>
            <a:xfrm flipV="1">
              <a:off x="1859555" y="2291835"/>
              <a:ext cx="1197952" cy="30679"/>
            </a:xfrm>
            <a:prstGeom prst="straightConnector1">
              <a:avLst/>
            </a:prstGeom>
            <a:ln w="9525" cap="flat" cmpd="sng">
              <a:solidFill>
                <a:schemeClr val="tx1"/>
              </a:solidFill>
              <a:prstDash val="solid"/>
              <a:headEnd type="none" w="med" len="med"/>
              <a:tailEnd type="triangle" w="med" len="med"/>
            </a:ln>
          </p:spPr>
        </p:cxnSp>
      </p:grpSp>
      <p:grpSp>
        <p:nvGrpSpPr>
          <p:cNvPr id="44" name="组合 43"/>
          <p:cNvGrpSpPr/>
          <p:nvPr/>
        </p:nvGrpSpPr>
        <p:grpSpPr>
          <a:xfrm>
            <a:off x="4808575" y="1959098"/>
            <a:ext cx="741363" cy="369887"/>
            <a:chOff x="4336613" y="2046749"/>
            <a:chExt cx="742199" cy="369332"/>
          </a:xfrm>
        </p:grpSpPr>
        <p:sp>
          <p:nvSpPr>
            <p:cNvPr id="19491" name="文本框 20"/>
            <p:cNvSpPr txBox="1"/>
            <p:nvPr/>
          </p:nvSpPr>
          <p:spPr>
            <a:xfrm>
              <a:off x="4336613" y="2046749"/>
              <a:ext cx="742199" cy="338046"/>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5pPr>
            </a:lstStyle>
            <a:p>
              <a:pPr marL="0" lvl="0" indent="0">
                <a:spcBef>
                  <a:spcPct val="0"/>
                </a:spcBef>
                <a:buNone/>
              </a:pPr>
              <a:r>
                <a:rPr lang="zh-CN" altLang="en-US" sz="1600" dirty="0">
                  <a:latin typeface="Arial" panose="020B0604020202020204" pitchFamily="34" charset="0"/>
                </a:rPr>
                <a:t>广播</a:t>
              </a:r>
            </a:p>
          </p:txBody>
        </p:sp>
        <p:cxnSp>
          <p:nvCxnSpPr>
            <p:cNvPr id="19492" name="直接箭头连接符 9"/>
            <p:cNvCxnSpPr/>
            <p:nvPr/>
          </p:nvCxnSpPr>
          <p:spPr>
            <a:xfrm>
              <a:off x="4336613" y="2416081"/>
              <a:ext cx="742199" cy="0"/>
            </a:xfrm>
            <a:prstGeom prst="straightConnector1">
              <a:avLst/>
            </a:prstGeom>
            <a:ln w="9525" cap="flat" cmpd="sng">
              <a:solidFill>
                <a:schemeClr val="tx1"/>
              </a:solidFill>
              <a:prstDash val="solid"/>
              <a:headEnd type="none" w="med" len="med"/>
              <a:tailEnd type="triangle" w="med" len="med"/>
            </a:ln>
          </p:spPr>
        </p:cxnSp>
      </p:grpSp>
      <p:cxnSp>
        <p:nvCxnSpPr>
          <p:cNvPr id="12" name="直接箭头连接符 11"/>
          <p:cNvCxnSpPr/>
          <p:nvPr/>
        </p:nvCxnSpPr>
        <p:spPr>
          <a:xfrm flipH="1">
            <a:off x="5415619" y="2988664"/>
            <a:ext cx="863600" cy="750888"/>
          </a:xfrm>
          <a:prstGeom prst="straightConnector1">
            <a:avLst/>
          </a:prstGeom>
          <a:ln w="9525" cap="flat" cmpd="sng">
            <a:solidFill>
              <a:schemeClr val="tx1"/>
            </a:solidFill>
            <a:prstDash val="solid"/>
            <a:headEnd type="none" w="med" len="med"/>
            <a:tailEnd type="triangle" w="med" len="med"/>
          </a:ln>
        </p:spPr>
      </p:cxnSp>
      <p:pic>
        <p:nvPicPr>
          <p:cNvPr id="20" name="图片 19"/>
          <p:cNvPicPr>
            <a:picLocks noChangeAspect="1"/>
          </p:cNvPicPr>
          <p:nvPr/>
        </p:nvPicPr>
        <p:blipFill>
          <a:blip r:embed="rId7"/>
          <a:stretch>
            <a:fillRect/>
          </a:stretch>
        </p:blipFill>
        <p:spPr>
          <a:xfrm>
            <a:off x="3851275" y="3849186"/>
            <a:ext cx="1441450" cy="958850"/>
          </a:xfrm>
          <a:prstGeom prst="rect">
            <a:avLst/>
          </a:prstGeom>
          <a:noFill/>
          <a:ln w="9525">
            <a:noFill/>
          </a:ln>
        </p:spPr>
      </p:pic>
      <p:pic>
        <p:nvPicPr>
          <p:cNvPr id="3" name="图片 2"/>
          <p:cNvPicPr>
            <a:picLocks noChangeAspect="1"/>
          </p:cNvPicPr>
          <p:nvPr/>
        </p:nvPicPr>
        <p:blipFill>
          <a:blip r:embed="rId8"/>
          <a:srcRect t="19380" r="6067" b="9561"/>
          <a:stretch>
            <a:fillRect/>
          </a:stretch>
        </p:blipFill>
        <p:spPr>
          <a:xfrm>
            <a:off x="6785394" y="3536448"/>
            <a:ext cx="1481137" cy="1584325"/>
          </a:xfrm>
          <a:prstGeom prst="rect">
            <a:avLst/>
          </a:prstGeom>
          <a:noFill/>
          <a:ln w="9525">
            <a:noFill/>
          </a:ln>
        </p:spPr>
      </p:pic>
      <p:cxnSp>
        <p:nvCxnSpPr>
          <p:cNvPr id="4" name="直接箭头连接符 3"/>
          <p:cNvCxnSpPr/>
          <p:nvPr/>
        </p:nvCxnSpPr>
        <p:spPr>
          <a:xfrm>
            <a:off x="6683748" y="2988628"/>
            <a:ext cx="625518" cy="754663"/>
          </a:xfrm>
          <a:prstGeom prst="straightConnector1">
            <a:avLst/>
          </a:prstGeom>
          <a:ln w="9525" cap="flat" cmpd="sng">
            <a:solidFill>
              <a:schemeClr val="tx1"/>
            </a:solidFill>
            <a:prstDash val="solid"/>
            <a:headEnd type="none" w="med" len="med"/>
            <a:tailEnd type="triangle" w="med" len="med"/>
          </a:ln>
        </p:spPr>
      </p:cxnSp>
      <p:pic>
        <p:nvPicPr>
          <p:cNvPr id="33" name="图片 32"/>
          <p:cNvPicPr>
            <a:picLocks noChangeAspect="1"/>
          </p:cNvPicPr>
          <p:nvPr/>
        </p:nvPicPr>
        <p:blipFill>
          <a:blip r:embed="rId9"/>
          <a:srcRect l="27684" t="18456" r="24625" b="16946"/>
          <a:stretch>
            <a:fillRect/>
          </a:stretch>
        </p:blipFill>
        <p:spPr>
          <a:xfrm>
            <a:off x="5625752" y="3032610"/>
            <a:ext cx="452438" cy="612775"/>
          </a:xfrm>
          <a:prstGeom prst="rect">
            <a:avLst/>
          </a:prstGeom>
          <a:noFill/>
          <a:ln w="9525">
            <a:noFill/>
          </a:ln>
        </p:spPr>
      </p:pic>
      <p:pic>
        <p:nvPicPr>
          <p:cNvPr id="34" name="图片 33"/>
          <p:cNvPicPr>
            <a:picLocks noChangeAspect="1"/>
          </p:cNvPicPr>
          <p:nvPr/>
        </p:nvPicPr>
        <p:blipFill>
          <a:blip r:embed="rId10"/>
          <a:stretch>
            <a:fillRect/>
          </a:stretch>
        </p:blipFill>
        <p:spPr>
          <a:xfrm>
            <a:off x="6656074" y="3112730"/>
            <a:ext cx="455612" cy="366712"/>
          </a:xfrm>
          <a:prstGeom prst="rect">
            <a:avLst/>
          </a:prstGeom>
          <a:noFill/>
          <a:ln w="9525">
            <a:noFill/>
          </a:ln>
        </p:spPr>
      </p:pic>
      <p:grpSp>
        <p:nvGrpSpPr>
          <p:cNvPr id="48" name="组合 47"/>
          <p:cNvGrpSpPr/>
          <p:nvPr/>
        </p:nvGrpSpPr>
        <p:grpSpPr>
          <a:xfrm>
            <a:off x="2844800" y="3055938"/>
            <a:ext cx="736600" cy="973137"/>
            <a:chOff x="2845297" y="3056607"/>
            <a:chExt cx="735970" cy="972339"/>
          </a:xfrm>
        </p:grpSpPr>
        <p:pic>
          <p:nvPicPr>
            <p:cNvPr id="19489" name="图片 26"/>
            <p:cNvPicPr>
              <a:picLocks noChangeAspect="1"/>
            </p:cNvPicPr>
            <p:nvPr/>
          </p:nvPicPr>
          <p:blipFill>
            <a:blip r:embed="rId11"/>
            <a:stretch>
              <a:fillRect/>
            </a:stretch>
          </p:blipFill>
          <p:spPr>
            <a:xfrm>
              <a:off x="2845297" y="3056607"/>
              <a:ext cx="714972" cy="714972"/>
            </a:xfrm>
            <a:prstGeom prst="rect">
              <a:avLst/>
            </a:prstGeom>
            <a:noFill/>
            <a:ln w="9525">
              <a:noFill/>
            </a:ln>
          </p:spPr>
        </p:pic>
        <p:sp>
          <p:nvSpPr>
            <p:cNvPr id="19490" name="文本框 46"/>
            <p:cNvSpPr txBox="1"/>
            <p:nvPr/>
          </p:nvSpPr>
          <p:spPr>
            <a:xfrm>
              <a:off x="2922048" y="3690392"/>
              <a:ext cx="659219" cy="33855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5pPr>
            </a:lstStyle>
            <a:p>
              <a:pPr marL="0" lvl="0" indent="0">
                <a:spcBef>
                  <a:spcPct val="0"/>
                </a:spcBef>
                <a:buNone/>
              </a:pPr>
              <a:r>
                <a:rPr lang="zh-CN" altLang="en-US" sz="1600" dirty="0">
                  <a:latin typeface="Arial" panose="020B0604020202020204" pitchFamily="34" charset="0"/>
                </a:rPr>
                <a:t>奖励</a:t>
              </a:r>
            </a:p>
          </p:txBody>
        </p:sp>
      </p:grpSp>
      <p:grpSp>
        <p:nvGrpSpPr>
          <p:cNvPr id="6" name="组合 5"/>
          <p:cNvGrpSpPr/>
          <p:nvPr/>
        </p:nvGrpSpPr>
        <p:grpSpPr>
          <a:xfrm>
            <a:off x="1499021" y="3581401"/>
            <a:ext cx="1798161" cy="1415166"/>
            <a:chOff x="1691390" y="3493888"/>
            <a:chExt cx="1797817" cy="1414928"/>
          </a:xfrm>
        </p:grpSpPr>
        <p:grpSp>
          <p:nvGrpSpPr>
            <p:cNvPr id="19482" name="组合 45"/>
            <p:cNvGrpSpPr/>
            <p:nvPr/>
          </p:nvGrpSpPr>
          <p:grpSpPr>
            <a:xfrm>
              <a:off x="1691390" y="3493888"/>
              <a:ext cx="1450512" cy="1093710"/>
              <a:chOff x="1691390" y="3493888"/>
              <a:chExt cx="1450512" cy="1093710"/>
            </a:xfrm>
          </p:grpSpPr>
          <p:pic>
            <p:nvPicPr>
              <p:cNvPr id="19484" name="图片 27"/>
              <p:cNvPicPr>
                <a:picLocks noChangeAspect="1"/>
              </p:cNvPicPr>
              <p:nvPr/>
            </p:nvPicPr>
            <p:blipFill>
              <a:blip r:embed="rId12"/>
              <a:stretch>
                <a:fillRect/>
              </a:stretch>
            </p:blipFill>
            <p:spPr>
              <a:xfrm>
                <a:off x="2628609" y="3935042"/>
                <a:ext cx="513293" cy="328269"/>
              </a:xfrm>
              <a:prstGeom prst="rect">
                <a:avLst/>
              </a:prstGeom>
              <a:noFill/>
              <a:ln w="9525">
                <a:noFill/>
              </a:ln>
            </p:spPr>
          </p:pic>
          <p:cxnSp>
            <p:nvCxnSpPr>
              <p:cNvPr id="19485" name="直接箭头连接符 29"/>
              <p:cNvCxnSpPr/>
              <p:nvPr/>
            </p:nvCxnSpPr>
            <p:spPr>
              <a:xfrm flipH="1" flipV="1">
                <a:off x="1691390" y="3493888"/>
                <a:ext cx="886445" cy="602343"/>
              </a:xfrm>
              <a:prstGeom prst="straightConnector1">
                <a:avLst/>
              </a:prstGeom>
              <a:ln w="9525" cap="flat" cmpd="sng">
                <a:solidFill>
                  <a:schemeClr val="tx1"/>
                </a:solidFill>
                <a:prstDash val="solid"/>
                <a:headEnd type="none" w="med" len="med"/>
                <a:tailEnd type="triangle" w="med" len="med"/>
              </a:ln>
            </p:spPr>
          </p:cxnSp>
          <p:pic>
            <p:nvPicPr>
              <p:cNvPr id="19486" name="图片 40"/>
              <p:cNvPicPr>
                <a:picLocks noChangeAspect="1"/>
              </p:cNvPicPr>
              <p:nvPr/>
            </p:nvPicPr>
            <p:blipFill>
              <a:blip r:embed="rId12"/>
              <a:stretch>
                <a:fillRect/>
              </a:stretch>
            </p:blipFill>
            <p:spPr>
              <a:xfrm>
                <a:off x="2590517" y="4045615"/>
                <a:ext cx="513293" cy="328269"/>
              </a:xfrm>
              <a:prstGeom prst="rect">
                <a:avLst/>
              </a:prstGeom>
              <a:noFill/>
              <a:ln w="9525">
                <a:noFill/>
              </a:ln>
            </p:spPr>
          </p:pic>
          <p:pic>
            <p:nvPicPr>
              <p:cNvPr id="19487" name="图片 41"/>
              <p:cNvPicPr>
                <a:picLocks noChangeAspect="1"/>
              </p:cNvPicPr>
              <p:nvPr/>
            </p:nvPicPr>
            <p:blipFill>
              <a:blip r:embed="rId12"/>
              <a:stretch>
                <a:fillRect/>
              </a:stretch>
            </p:blipFill>
            <p:spPr>
              <a:xfrm>
                <a:off x="2539743" y="4147122"/>
                <a:ext cx="513293" cy="328269"/>
              </a:xfrm>
              <a:prstGeom prst="rect">
                <a:avLst/>
              </a:prstGeom>
              <a:noFill/>
              <a:ln w="9525">
                <a:noFill/>
              </a:ln>
            </p:spPr>
          </p:pic>
          <p:pic>
            <p:nvPicPr>
              <p:cNvPr id="19488" name="图片 42"/>
              <p:cNvPicPr>
                <a:picLocks noChangeAspect="1"/>
              </p:cNvPicPr>
              <p:nvPr/>
            </p:nvPicPr>
            <p:blipFill>
              <a:blip r:embed="rId12"/>
              <a:stretch>
                <a:fillRect/>
              </a:stretch>
            </p:blipFill>
            <p:spPr>
              <a:xfrm>
                <a:off x="2192692" y="4259329"/>
                <a:ext cx="513293" cy="328269"/>
              </a:xfrm>
              <a:prstGeom prst="rect">
                <a:avLst/>
              </a:prstGeom>
              <a:noFill/>
              <a:ln w="9525">
                <a:noFill/>
              </a:ln>
            </p:spPr>
          </p:pic>
        </p:grpSp>
        <p:sp>
          <p:nvSpPr>
            <p:cNvPr id="19483" name="文本框 48"/>
            <p:cNvSpPr txBox="1"/>
            <p:nvPr/>
          </p:nvSpPr>
          <p:spPr>
            <a:xfrm>
              <a:off x="2718414" y="4570262"/>
              <a:ext cx="770793" cy="338554"/>
            </a:xfrm>
            <a:prstGeom prst="rect">
              <a:avLst/>
            </a:prstGeom>
            <a:noFill/>
            <a:ln w="9525">
              <a:noFill/>
            </a:ln>
          </p:spPr>
          <p:txBody>
            <a:bodyPr>
              <a:spAutoFit/>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sym typeface="Calibri" panose="020F0502020204030204" charset="0"/>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sym typeface="Calibri" panose="020F0502020204030204" charset="0"/>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sym typeface="Calibri" panose="020F0502020204030204" charset="0"/>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sym typeface="Calibri" panose="020F0502020204030204" charset="0"/>
                </a:defRPr>
              </a:lvl5pPr>
            </a:lstStyle>
            <a:p>
              <a:pPr marL="0" lvl="0" indent="0">
                <a:spcBef>
                  <a:spcPct val="0"/>
                </a:spcBef>
                <a:buNone/>
              </a:pPr>
              <a:r>
                <a:rPr lang="zh-CN" altLang="en-US" sz="1600" dirty="0">
                  <a:latin typeface="Arial" panose="020B0604020202020204" pitchFamily="34" charset="0"/>
                </a:rPr>
                <a:t>小费</a:t>
              </a:r>
            </a:p>
          </p:txBody>
        </p:sp>
      </p:grpSp>
      <p:sp>
        <p:nvSpPr>
          <p:cNvPr id="8" name="矩形 7"/>
          <p:cNvSpPr/>
          <p:nvPr/>
        </p:nvSpPr>
        <p:spPr>
          <a:xfrm>
            <a:off x="3418044" y="4941396"/>
            <a:ext cx="2405380" cy="400110"/>
          </a:xfrm>
          <a:prstGeom prst="rect">
            <a:avLst/>
          </a:prstGeom>
          <a:noFill/>
          <a:ln>
            <a:noFill/>
          </a:ln>
        </p:spPr>
        <p:txBody>
          <a:bodyPr wrap="square" rtlCol="0" anchor="t">
            <a:spAutoFit/>
          </a:bodyPr>
          <a:lstStyle/>
          <a:p>
            <a:pPr algn="ctr"/>
            <a:r>
              <a:rPr lang="zh-CN" altLang="en-US" sz="2000" b="1" dirty="0">
                <a:ln/>
                <a:solidFill>
                  <a:schemeClr val="accent6"/>
                </a:solidFill>
                <a:effectLst>
                  <a:outerShdw blurRad="38100" dist="25400" dir="5400000" algn="ctr" rotWithShape="0">
                    <a:srgbClr val="6E747A">
                      <a:alpha val="43000"/>
                    </a:srgbClr>
                  </a:outerShdw>
                </a:effectLst>
              </a:rPr>
              <a:t>区块链</a:t>
            </a:r>
          </a:p>
        </p:txBody>
      </p:sp>
      <p:sp>
        <p:nvSpPr>
          <p:cNvPr id="10" name="文本框 9"/>
          <p:cNvSpPr txBox="1"/>
          <p:nvPr/>
        </p:nvSpPr>
        <p:spPr>
          <a:xfrm>
            <a:off x="266065" y="5366385"/>
            <a:ext cx="3525324" cy="369332"/>
          </a:xfrm>
          <a:prstGeom prst="rect">
            <a:avLst/>
          </a:prstGeom>
          <a:noFill/>
        </p:spPr>
        <p:txBody>
          <a:bodyPr wrap="none" rtlCol="0">
            <a:spAutoFit/>
          </a:bodyPr>
          <a:lstStyle/>
          <a:p>
            <a:r>
              <a:rPr lang="zh-CN" altLang="en-US" dirty="0">
                <a:solidFill>
                  <a:schemeClr val="accent1"/>
                </a:solidFill>
              </a:rPr>
              <a:t>以太坊</a:t>
            </a:r>
            <a:r>
              <a:rPr lang="en-US" altLang="zh-CN" dirty="0">
                <a:solidFill>
                  <a:schemeClr val="accent1"/>
                </a:solidFill>
              </a:rPr>
              <a:t>(ETH)</a:t>
            </a:r>
            <a:r>
              <a:rPr lang="zh-CN" altLang="en-US" dirty="0">
                <a:solidFill>
                  <a:schemeClr val="accent1"/>
                </a:solidFill>
              </a:rPr>
              <a:t>：又被称作比特币</a:t>
            </a:r>
            <a:r>
              <a:rPr lang="en-US" altLang="zh-CN" dirty="0">
                <a:solidFill>
                  <a:schemeClr val="accent1"/>
                </a:solidFill>
              </a:rPr>
              <a:t>2.0</a:t>
            </a:r>
          </a:p>
        </p:txBody>
      </p:sp>
      <p:sp>
        <p:nvSpPr>
          <p:cNvPr id="11" name="文本框 10"/>
          <p:cNvSpPr txBox="1"/>
          <p:nvPr/>
        </p:nvSpPr>
        <p:spPr>
          <a:xfrm>
            <a:off x="266065" y="5792703"/>
            <a:ext cx="13439775" cy="584775"/>
          </a:xfrm>
          <a:prstGeom prst="rect">
            <a:avLst/>
          </a:prstGeom>
          <a:noFill/>
        </p:spPr>
        <p:txBody>
          <a:bodyPr wrap="square" rtlCol="0">
            <a:spAutoFit/>
          </a:bodyPr>
          <a:lstStyle/>
          <a:p>
            <a:pPr algn="l"/>
            <a:r>
              <a:rPr lang="zh-CN" altLang="en-US" sz="1600" dirty="0"/>
              <a:t>以太坊经典（Ethereum Classic，ETC)</a:t>
            </a:r>
            <a:r>
              <a:rPr lang="en-US" altLang="zh-CN" sz="1600" dirty="0"/>
              <a:t>:</a:t>
            </a:r>
          </a:p>
          <a:p>
            <a:pPr algn="l"/>
            <a:r>
              <a:rPr lang="zh-CN" altLang="en-US" sz="1600" dirty="0"/>
              <a:t>以太坊原链已经创造历史，成为彭博终端（Bloomberg Terminal）上的第一种加密货币。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wipe(left)">
                                      <p:cBhvr>
                                        <p:cTn id="11" dur="500"/>
                                        <p:tgtEl>
                                          <p:spTgt spid="38"/>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32" fill="hold" nodeType="click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circle(out)">
                                      <p:cBhvr>
                                        <p:cTn id="16" dur="1000"/>
                                        <p:tgtEl>
                                          <p:spTgt spid="4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animEffect transition="in" filter="wipe(left)">
                                      <p:cBhvr>
                                        <p:cTn id="21" dur="500"/>
                                        <p:tgtEl>
                                          <p:spTgt spid="44"/>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randombar(horizontal)">
                                      <p:cBhvr>
                                        <p:cTn id="26" dur="500"/>
                                        <p:tgtEl>
                                          <p:spTgt spid="4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up)">
                                      <p:cBhvr>
                                        <p:cTn id="31" dur="500"/>
                                        <p:tgtEl>
                                          <p:spTgt spid="4"/>
                                        </p:tgtEl>
                                      </p:cBhvr>
                                    </p:animEffect>
                                  </p:childTnLst>
                                </p:cTn>
                              </p:par>
                              <p:par>
                                <p:cTn id="32" presetID="22" presetClass="entr" presetSubtype="1" fill="hold"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wipe(up)">
                                      <p:cBhvr>
                                        <p:cTn id="34" dur="500"/>
                                        <p:tgtEl>
                                          <p:spTgt spid="34"/>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heel(1)">
                                      <p:cBhvr>
                                        <p:cTn id="39" dur="1000"/>
                                        <p:tgtEl>
                                          <p:spTgt spid="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up)">
                                      <p:cBhvr>
                                        <p:cTn id="44" dur="500"/>
                                        <p:tgtEl>
                                          <p:spTgt spid="33"/>
                                        </p:tgtEl>
                                      </p:cBhvr>
                                    </p:animEffect>
                                  </p:childTnLst>
                                </p:cTn>
                              </p:par>
                              <p:par>
                                <p:cTn id="45" presetID="22" presetClass="entr" presetSubtype="1" fill="hold" nodeType="with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42" fill="hold" nodeType="click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arn(outHorizontal)">
                                      <p:cBhvr>
                                        <p:cTn id="52" dur="500"/>
                                        <p:tgtEl>
                                          <p:spTgt spid="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2"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wipe(right)">
                                      <p:cBhvr>
                                        <p:cTn id="57" dur="500"/>
                                        <p:tgtEl>
                                          <p:spTgt spid="5"/>
                                        </p:tgtEl>
                                      </p:cBhvr>
                                    </p:animEffect>
                                  </p:childTnLst>
                                </p:cTn>
                              </p:par>
                              <p:par>
                                <p:cTn id="58" presetID="22" presetClass="entr" presetSubtype="2" fill="hold" nodeType="withEffect">
                                  <p:stCondLst>
                                    <p:cond delay="0"/>
                                  </p:stCondLst>
                                  <p:childTnLst>
                                    <p:set>
                                      <p:cBhvr>
                                        <p:cTn id="59" dur="1" fill="hold">
                                          <p:stCondLst>
                                            <p:cond delay="0"/>
                                          </p:stCondLst>
                                        </p:cTn>
                                        <p:tgtEl>
                                          <p:spTgt spid="48"/>
                                        </p:tgtEl>
                                        <p:attrNameLst>
                                          <p:attrName>style.visibility</p:attrName>
                                        </p:attrNameLst>
                                      </p:cBhvr>
                                      <p:to>
                                        <p:strVal val="visible"/>
                                      </p:to>
                                    </p:set>
                                    <p:animEffect transition="in" filter="wipe(right)">
                                      <p:cBhvr>
                                        <p:cTn id="60" dur="500"/>
                                        <p:tgtEl>
                                          <p:spTgt spid="4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fill="hold" nodeType="click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wipe(right)">
                                      <p:cBhvr>
                                        <p:cTn id="6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sp>
        <p:nvSpPr>
          <p:cNvPr id="50" name="文本框 49"/>
          <p:cNvSpPr txBox="1"/>
          <p:nvPr/>
        </p:nvSpPr>
        <p:spPr>
          <a:xfrm>
            <a:off x="398832" y="316010"/>
            <a:ext cx="1860497" cy="384810"/>
          </a:xfrm>
          <a:prstGeom prst="rect">
            <a:avLst/>
          </a:prstGeom>
          <a:noFill/>
        </p:spPr>
        <p:txBody>
          <a:bodyPr wrap="square" rtlCol="0">
            <a:spAutoFit/>
          </a:bodyPr>
          <a:lstStyle/>
          <a:p>
            <a:r>
              <a:rPr kumimoji="1" lang="en-US" altLang="zh-CN"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H</a:t>
            </a:r>
            <a:r>
              <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yperledger</a:t>
            </a:r>
          </a:p>
        </p:txBody>
      </p:sp>
      <p:sp>
        <p:nvSpPr>
          <p:cNvPr id="10" name="文本框 9"/>
          <p:cNvSpPr txBox="1"/>
          <p:nvPr/>
        </p:nvSpPr>
        <p:spPr>
          <a:xfrm>
            <a:off x="498321" y="1953675"/>
            <a:ext cx="6340197" cy="1323439"/>
          </a:xfrm>
          <a:prstGeom prst="rect">
            <a:avLst/>
          </a:prstGeom>
          <a:noFill/>
        </p:spPr>
        <p:txBody>
          <a:bodyPr wrap="none" rtlCol="0">
            <a:spAutoFit/>
          </a:bodyPr>
          <a:lstStyle/>
          <a:p>
            <a:pPr algn="l"/>
            <a:r>
              <a:rPr lang="zh-CN" altLang="en-US" sz="1600" dirty="0">
                <a:solidFill>
                  <a:schemeClr val="tx1">
                    <a:lumMod val="65000"/>
                    <a:lumOff val="35000"/>
                  </a:schemeClr>
                </a:solidFill>
              </a:rPr>
              <a:t>超级账本（hyperledger）是Linux基金会于2015年发起的推进区块链</a:t>
            </a:r>
          </a:p>
          <a:p>
            <a:pPr algn="l"/>
            <a:r>
              <a:rPr lang="zh-CN" altLang="en-US" sz="1600" dirty="0">
                <a:solidFill>
                  <a:schemeClr val="tx1">
                    <a:lumMod val="65000"/>
                    <a:lumOff val="35000"/>
                  </a:schemeClr>
                </a:solidFill>
              </a:rPr>
              <a:t>数字技术和交易验证的开源项目，加入成员包括：</a:t>
            </a:r>
          </a:p>
          <a:p>
            <a:pPr algn="l"/>
            <a:r>
              <a:rPr lang="zh-CN" altLang="en-US" sz="1600" dirty="0">
                <a:solidFill>
                  <a:schemeClr val="tx1">
                    <a:lumMod val="65000"/>
                    <a:lumOff val="35000"/>
                  </a:schemeClr>
                </a:solidFill>
              </a:rPr>
              <a:t>荷兰银行（ABN AMRO）、埃森哲（Accenture）等十几个不同利益体</a:t>
            </a:r>
          </a:p>
          <a:p>
            <a:pPr algn="l"/>
            <a:r>
              <a:rPr lang="zh-CN" altLang="en-US" sz="1600" dirty="0">
                <a:solidFill>
                  <a:schemeClr val="tx1">
                    <a:lumMod val="65000"/>
                    <a:lumOff val="35000"/>
                  </a:schemeClr>
                </a:solidFill>
              </a:rPr>
              <a:t>目标是让成员共同合作，共建开放平台，满足来自多个不同行业各种</a:t>
            </a:r>
          </a:p>
          <a:p>
            <a:pPr algn="l"/>
            <a:r>
              <a:rPr lang="zh-CN" altLang="en-US" sz="1600" dirty="0">
                <a:solidFill>
                  <a:schemeClr val="tx1">
                    <a:lumMod val="65000"/>
                    <a:lumOff val="35000"/>
                  </a:schemeClr>
                </a:solidFill>
              </a:rPr>
              <a:t>用户案例，并简化业务流程。</a:t>
            </a:r>
          </a:p>
        </p:txBody>
      </p:sp>
      <p:pic>
        <p:nvPicPr>
          <p:cNvPr id="18" name="图片 17"/>
          <p:cNvPicPr>
            <a:picLocks noChangeAspect="1"/>
          </p:cNvPicPr>
          <p:nvPr/>
        </p:nvPicPr>
        <p:blipFill>
          <a:blip r:embed="rId4"/>
          <a:stretch>
            <a:fillRect/>
          </a:stretch>
        </p:blipFill>
        <p:spPr>
          <a:xfrm>
            <a:off x="5592499" y="3151815"/>
            <a:ext cx="3035935" cy="3223260"/>
          </a:xfrm>
          <a:prstGeom prst="rect">
            <a:avLst/>
          </a:prstGeom>
        </p:spPr>
      </p:pic>
      <p:pic>
        <p:nvPicPr>
          <p:cNvPr id="19" name="图片 18"/>
          <p:cNvPicPr>
            <a:picLocks noChangeAspect="1"/>
          </p:cNvPicPr>
          <p:nvPr/>
        </p:nvPicPr>
        <p:blipFill>
          <a:blip r:embed="rId5"/>
          <a:stretch>
            <a:fillRect/>
          </a:stretch>
        </p:blipFill>
        <p:spPr>
          <a:xfrm>
            <a:off x="466928" y="1030227"/>
            <a:ext cx="4906010" cy="876935"/>
          </a:xfrm>
          <a:prstGeom prst="rect">
            <a:avLst/>
          </a:prstGeom>
        </p:spPr>
      </p:pic>
      <p:sp>
        <p:nvSpPr>
          <p:cNvPr id="20" name="文本框 19"/>
          <p:cNvSpPr txBox="1"/>
          <p:nvPr/>
        </p:nvSpPr>
        <p:spPr>
          <a:xfrm>
            <a:off x="498321" y="3901671"/>
            <a:ext cx="4628156" cy="1723549"/>
          </a:xfrm>
          <a:prstGeom prst="rect">
            <a:avLst/>
          </a:prstGeom>
          <a:noFill/>
        </p:spPr>
        <p:txBody>
          <a:bodyPr wrap="square" rtlCol="0">
            <a:spAutoFit/>
          </a:bodyPr>
          <a:lstStyle/>
          <a:p>
            <a:pPr algn="l"/>
            <a:r>
              <a:rPr lang="zh-CN" altLang="en-US" dirty="0">
                <a:solidFill>
                  <a:schemeClr val="accent6"/>
                </a:solidFill>
              </a:rPr>
              <a:t>特点</a:t>
            </a:r>
            <a:r>
              <a:rPr lang="zh-CN" altLang="en-US" dirty="0" smtClean="0">
                <a:solidFill>
                  <a:schemeClr val="accent6"/>
                </a:solidFill>
              </a:rPr>
              <a:t>：</a:t>
            </a:r>
            <a:endParaRPr lang="en-US" altLang="zh-CN" dirty="0" smtClean="0">
              <a:solidFill>
                <a:schemeClr val="accent6"/>
              </a:solidFill>
            </a:endParaRPr>
          </a:p>
          <a:p>
            <a:pPr algn="l"/>
            <a:endParaRPr lang="en-US" altLang="zh-CN" sz="1600" dirty="0" smtClean="0"/>
          </a:p>
          <a:p>
            <a:pPr algn="l">
              <a:lnSpc>
                <a:spcPct val="150000"/>
              </a:lnSpc>
            </a:pPr>
            <a:r>
              <a:rPr lang="zh-CN" altLang="en-US" sz="1600" dirty="0" smtClean="0"/>
              <a:t>和</a:t>
            </a:r>
            <a:r>
              <a:rPr lang="zh-CN" altLang="en-US" sz="1600" dirty="0"/>
              <a:t>比特币、以太坊等由极客主导的公有链项目</a:t>
            </a:r>
          </a:p>
          <a:p>
            <a:pPr algn="l">
              <a:lnSpc>
                <a:spcPct val="150000"/>
              </a:lnSpc>
            </a:pPr>
            <a:r>
              <a:rPr lang="zh-CN" altLang="en-US" sz="1600" dirty="0"/>
              <a:t>相比，超级账本则是大企业领衔的商业化联盟链项目。</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sp>
        <p:nvSpPr>
          <p:cNvPr id="50" name="文本框 49"/>
          <p:cNvSpPr txBox="1"/>
          <p:nvPr/>
        </p:nvSpPr>
        <p:spPr>
          <a:xfrm>
            <a:off x="398780" y="316230"/>
            <a:ext cx="3078480" cy="384810"/>
          </a:xfrm>
          <a:prstGeom prst="rect">
            <a:avLst/>
          </a:prstGeom>
          <a:noFill/>
        </p:spPr>
        <p:txBody>
          <a:bodyPr wrap="square" rtlCol="0">
            <a:spAutoFit/>
          </a:bodyPr>
          <a:lstStyle/>
          <a:p>
            <a:r>
              <a:rPr kumimoji="1" lang="en-US" altLang="zh-CN"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H</a:t>
            </a:r>
            <a:r>
              <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yperledger项目管理形式</a:t>
            </a:r>
          </a:p>
        </p:txBody>
      </p:sp>
      <p:pic>
        <p:nvPicPr>
          <p:cNvPr id="2" name="图片 1"/>
          <p:cNvPicPr>
            <a:picLocks noChangeAspect="1"/>
          </p:cNvPicPr>
          <p:nvPr/>
        </p:nvPicPr>
        <p:blipFill>
          <a:blip r:embed="rId4"/>
          <a:stretch>
            <a:fillRect/>
          </a:stretch>
        </p:blipFill>
        <p:spPr>
          <a:xfrm>
            <a:off x="2268049" y="1073466"/>
            <a:ext cx="4871085" cy="1760220"/>
          </a:xfrm>
          <a:prstGeom prst="rect">
            <a:avLst/>
          </a:prstGeom>
        </p:spPr>
      </p:pic>
      <p:pic>
        <p:nvPicPr>
          <p:cNvPr id="3" name="图片 2"/>
          <p:cNvPicPr>
            <a:picLocks noChangeAspect="1"/>
          </p:cNvPicPr>
          <p:nvPr/>
        </p:nvPicPr>
        <p:blipFill>
          <a:blip r:embed="rId5"/>
          <a:stretch>
            <a:fillRect/>
          </a:stretch>
        </p:blipFill>
        <p:spPr>
          <a:xfrm>
            <a:off x="823425" y="3046044"/>
            <a:ext cx="7760335" cy="1112520"/>
          </a:xfrm>
          <a:prstGeom prst="rect">
            <a:avLst/>
          </a:prstGeom>
        </p:spPr>
      </p:pic>
      <p:sp>
        <p:nvSpPr>
          <p:cNvPr id="4" name="矩形 3"/>
          <p:cNvSpPr/>
          <p:nvPr/>
        </p:nvSpPr>
        <p:spPr>
          <a:xfrm>
            <a:off x="2083935" y="4370921"/>
            <a:ext cx="5400600" cy="1661993"/>
          </a:xfrm>
          <a:prstGeom prst="rect">
            <a:avLst/>
          </a:prstGeom>
        </p:spPr>
        <p:txBody>
          <a:bodyPr wrap="square">
            <a:spAutoFit/>
          </a:bodyPr>
          <a:lstStyle/>
          <a:p>
            <a:pPr algn="ctr">
              <a:lnSpc>
                <a:spcPct val="150000"/>
              </a:lnSpc>
            </a:pPr>
            <a:r>
              <a:rPr lang="zh-CN" altLang="en-US" sz="2000" dirty="0">
                <a:solidFill>
                  <a:schemeClr val="accent6"/>
                </a:solidFill>
                <a:latin typeface="微软雅黑" panose="020B0503020204020204" charset="-122"/>
                <a:ea typeface="微软雅黑" panose="020B0503020204020204" charset="-122"/>
              </a:rPr>
              <a:t>孵化状态项目</a:t>
            </a:r>
            <a:r>
              <a:rPr lang="zh-CN" altLang="en-US" sz="2000" dirty="0" smtClean="0">
                <a:solidFill>
                  <a:schemeClr val="accent6"/>
                </a:solidFill>
                <a:latin typeface="微软雅黑" panose="020B0503020204020204" charset="-122"/>
                <a:ea typeface="微软雅黑" panose="020B0503020204020204" charset="-122"/>
              </a:rPr>
              <a:t>：</a:t>
            </a:r>
            <a:endParaRPr lang="en-US" altLang="zh-CN" sz="2000" dirty="0" smtClean="0">
              <a:solidFill>
                <a:schemeClr val="accent6"/>
              </a:solidFill>
              <a:latin typeface="微软雅黑" panose="020B0503020204020204" charset="-122"/>
              <a:ea typeface="微软雅黑" panose="020B0503020204020204" charset="-122"/>
            </a:endParaRPr>
          </a:p>
          <a:p>
            <a:pPr algn="ctr">
              <a:lnSpc>
                <a:spcPct val="150000"/>
              </a:lnSpc>
            </a:pPr>
            <a:r>
              <a:rPr lang="en-US" altLang="zh-CN" sz="1600" dirty="0" smtClean="0">
                <a:latin typeface="微软雅黑" panose="020B0503020204020204" charset="-122"/>
                <a:ea typeface="微软雅黑" panose="020B0503020204020204" charset="-122"/>
              </a:rPr>
              <a:t>1.</a:t>
            </a:r>
            <a:r>
              <a:rPr sz="1600" dirty="0">
                <a:latin typeface="微软雅黑" panose="020B0503020204020204" charset="-122"/>
                <a:ea typeface="微软雅黑" panose="020B0503020204020204" charset="-122"/>
              </a:rPr>
              <a:t>Fabric</a:t>
            </a:r>
          </a:p>
          <a:p>
            <a:pPr algn="ctr">
              <a:lnSpc>
                <a:spcPct val="150000"/>
              </a:lnSpc>
            </a:pPr>
            <a:r>
              <a:rPr lang="en-US" altLang="zh-CN" sz="1600" dirty="0" smtClean="0">
                <a:latin typeface="微软雅黑" panose="020B0503020204020204" charset="-122"/>
                <a:ea typeface="微软雅黑" panose="020B0503020204020204" charset="-122"/>
              </a:rPr>
              <a:t>2.</a:t>
            </a:r>
            <a:r>
              <a:rPr sz="1600" dirty="0">
                <a:latin typeface="微软雅黑" panose="020B0503020204020204" charset="-122"/>
                <a:ea typeface="微软雅黑" panose="020B0503020204020204" charset="-122"/>
              </a:rPr>
              <a:t>Sawtooth Lake</a:t>
            </a:r>
          </a:p>
          <a:p>
            <a:pPr algn="ctr">
              <a:lnSpc>
                <a:spcPct val="150000"/>
              </a:lnSpc>
            </a:pPr>
            <a:r>
              <a:rPr lang="en-US" altLang="zh-CN" sz="1600" dirty="0" smtClean="0">
                <a:latin typeface="微软雅黑" panose="020B0503020204020204" charset="-122"/>
                <a:ea typeface="微软雅黑" panose="020B0503020204020204" charset="-122"/>
              </a:rPr>
              <a:t>3.</a:t>
            </a:r>
            <a:r>
              <a:rPr sz="1600" dirty="0">
                <a:latin typeface="微软雅黑" panose="020B0503020204020204" charset="-122"/>
                <a:ea typeface="微软雅黑" panose="020B0503020204020204" charset="-122"/>
              </a:rPr>
              <a:t>Iroha</a:t>
            </a:r>
            <a:endParaRPr lang="en-US" altLang="zh-CN" sz="1600" dirty="0" smtClean="0">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sp>
        <p:nvSpPr>
          <p:cNvPr id="50" name="文本框 49"/>
          <p:cNvSpPr txBox="1"/>
          <p:nvPr/>
        </p:nvSpPr>
        <p:spPr>
          <a:xfrm>
            <a:off x="407035" y="316230"/>
            <a:ext cx="2489835" cy="369332"/>
          </a:xfrm>
          <a:prstGeom prst="rect">
            <a:avLst/>
          </a:prstGeom>
          <a:noFill/>
        </p:spPr>
        <p:txBody>
          <a:bodyPr wrap="square" rtlCol="0">
            <a:spAutoFit/>
          </a:bodyPr>
          <a:lstStyle/>
          <a:p>
            <a:r>
              <a:rPr kumimoji="1" lang="en-US" altLang="zh-CN"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H</a:t>
            </a:r>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yperledger架构</a:t>
            </a:r>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6" name="图片 5"/>
          <p:cNvPicPr>
            <a:picLocks noChangeAspect="1"/>
          </p:cNvPicPr>
          <p:nvPr/>
        </p:nvPicPr>
        <p:blipFill>
          <a:blip r:embed="rId4"/>
          <a:stretch>
            <a:fillRect/>
          </a:stretch>
        </p:blipFill>
        <p:spPr>
          <a:xfrm>
            <a:off x="223242" y="1511300"/>
            <a:ext cx="6692543" cy="4279900"/>
          </a:xfrm>
          <a:prstGeom prst="rect">
            <a:avLst/>
          </a:prstGeom>
        </p:spPr>
      </p:pic>
      <p:sp>
        <p:nvSpPr>
          <p:cNvPr id="8" name="文本框 7"/>
          <p:cNvSpPr txBox="1"/>
          <p:nvPr/>
        </p:nvSpPr>
        <p:spPr>
          <a:xfrm>
            <a:off x="7046610" y="1383621"/>
            <a:ext cx="1849337" cy="4524315"/>
          </a:xfrm>
          <a:prstGeom prst="rect">
            <a:avLst/>
          </a:prstGeom>
          <a:noFill/>
        </p:spPr>
        <p:txBody>
          <a:bodyPr wrap="square" rtlCol="0">
            <a:spAutoFit/>
          </a:bodyPr>
          <a:lstStyle/>
          <a:p>
            <a:pPr>
              <a:lnSpc>
                <a:spcPct val="150000"/>
              </a:lnSpc>
            </a:pPr>
            <a:r>
              <a:rPr kumimoji="1" lang="zh-CN" altLang="en-US" sz="1600" dirty="0" smtClean="0"/>
              <a:t>身份识别服务，注册者身份及私钥管理</a:t>
            </a:r>
            <a:endParaRPr kumimoji="1" lang="en-US" altLang="zh-CN" sz="1600" dirty="0" smtClean="0"/>
          </a:p>
          <a:p>
            <a:pPr>
              <a:lnSpc>
                <a:spcPct val="150000"/>
              </a:lnSpc>
            </a:pPr>
            <a:endParaRPr kumimoji="1" lang="en-US" altLang="zh-CN" sz="1600" dirty="0"/>
          </a:p>
          <a:p>
            <a:pPr>
              <a:lnSpc>
                <a:spcPct val="150000"/>
              </a:lnSpc>
            </a:pPr>
            <a:r>
              <a:rPr kumimoji="1" lang="zh-CN" altLang="en-US" sz="1600" dirty="0" smtClean="0"/>
              <a:t>区块链服务，通过点对点通讯协议管理分布式账本</a:t>
            </a:r>
            <a:endParaRPr kumimoji="1" lang="en-US" altLang="zh-CN" sz="1600" dirty="0"/>
          </a:p>
          <a:p>
            <a:pPr>
              <a:lnSpc>
                <a:spcPct val="150000"/>
              </a:lnSpc>
            </a:pPr>
            <a:endParaRPr kumimoji="1" lang="en-US" altLang="zh-CN" sz="1600" dirty="0"/>
          </a:p>
          <a:p>
            <a:pPr>
              <a:lnSpc>
                <a:spcPct val="150000"/>
              </a:lnSpc>
            </a:pPr>
            <a:r>
              <a:rPr kumimoji="1" lang="zh-CN" altLang="en-US" sz="1600" dirty="0" smtClean="0"/>
              <a:t>智能合约服务，图灵完备的虚拟机供智能合约在验证节点运行</a:t>
            </a:r>
            <a:endParaRPr kumimoji="1" lang="zh-CN" altLang="en-US" sz="16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sp>
        <p:nvSpPr>
          <p:cNvPr id="50" name="文本框 49"/>
          <p:cNvSpPr txBox="1"/>
          <p:nvPr/>
        </p:nvSpPr>
        <p:spPr>
          <a:xfrm>
            <a:off x="407035" y="316230"/>
            <a:ext cx="2489835" cy="369332"/>
          </a:xfrm>
          <a:prstGeom prst="rect">
            <a:avLst/>
          </a:prstGeom>
          <a:noFill/>
        </p:spPr>
        <p:txBody>
          <a:bodyPr wrap="square" rtlCol="0">
            <a:spAutoFit/>
          </a:bodyPr>
          <a:lstStyle/>
          <a:p>
            <a:r>
              <a:rPr kumimoji="1" lang="en-US" altLang="zh-CN"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H</a:t>
            </a:r>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yperledger</a:t>
            </a:r>
            <a:r>
              <a:rPr kumimoji="1" lang="en-US" altLang="zh-CN"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 </a:t>
            </a:r>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案例</a:t>
            </a:r>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endParaRPr>
          </a:p>
        </p:txBody>
      </p:sp>
      <p:pic>
        <p:nvPicPr>
          <p:cNvPr id="9" name="图片 8"/>
          <p:cNvPicPr>
            <a:picLocks noChangeAspect="1"/>
          </p:cNvPicPr>
          <p:nvPr/>
        </p:nvPicPr>
        <p:blipFill>
          <a:blip r:embed="rId4"/>
          <a:stretch>
            <a:fillRect/>
          </a:stretch>
        </p:blipFill>
        <p:spPr>
          <a:xfrm>
            <a:off x="303585" y="2169909"/>
            <a:ext cx="3810000" cy="2349500"/>
          </a:xfrm>
          <a:prstGeom prst="rect">
            <a:avLst/>
          </a:prstGeom>
        </p:spPr>
      </p:pic>
      <p:sp>
        <p:nvSpPr>
          <p:cNvPr id="10" name="矩形 9"/>
          <p:cNvSpPr/>
          <p:nvPr/>
        </p:nvSpPr>
        <p:spPr>
          <a:xfrm>
            <a:off x="4340361" y="2169909"/>
            <a:ext cx="4572000" cy="2369880"/>
          </a:xfrm>
          <a:prstGeom prst="rect">
            <a:avLst/>
          </a:prstGeom>
        </p:spPr>
        <p:txBody>
          <a:bodyPr>
            <a:spAutoFit/>
          </a:bodyPr>
          <a:lstStyle/>
          <a:p>
            <a:r>
              <a:rPr lang="zh-CN" altLang="en-US" sz="1600" dirty="0"/>
              <a:t>在</a:t>
            </a:r>
            <a:r>
              <a:rPr lang="en-US" altLang="zh-CN" sz="1600" dirty="0" err="1"/>
              <a:t>Hyperledger</a:t>
            </a:r>
            <a:r>
              <a:rPr lang="zh-CN" altLang="en-US" sz="1600" dirty="0"/>
              <a:t>的区块链项目工作组会议上，全球性专业服务公司</a:t>
            </a:r>
            <a:r>
              <a:rPr lang="en-US" altLang="zh-CN" sz="1600" dirty="0"/>
              <a:t>Accenture</a:t>
            </a:r>
            <a:r>
              <a:rPr lang="zh-CN" altLang="en-US" sz="1600" dirty="0"/>
              <a:t>的代表强调，项目的前期阶段旨在使用区块链技术打击生产假药的行为。</a:t>
            </a:r>
          </a:p>
          <a:p>
            <a:endParaRPr lang="zh-CN" altLang="en-US" dirty="0"/>
          </a:p>
          <a:p>
            <a:r>
              <a:rPr lang="zh-CN" altLang="en-US" dirty="0"/>
              <a:t> </a:t>
            </a:r>
            <a:r>
              <a:rPr lang="en-US" altLang="zh-CN" sz="1600" dirty="0" smtClean="0"/>
              <a:t>Accenture</a:t>
            </a:r>
            <a:r>
              <a:rPr lang="zh-CN" altLang="en-US" sz="1600" dirty="0"/>
              <a:t>的连接设备软件领袖</a:t>
            </a:r>
            <a:r>
              <a:rPr lang="en-US" altLang="zh-CN" sz="1600" dirty="0" err="1"/>
              <a:t>PrimroseMbanefo</a:t>
            </a:r>
            <a:r>
              <a:rPr lang="zh-CN" altLang="en-US" sz="1600" dirty="0"/>
              <a:t>与物联网业务发展团队一同工作，并帮助生产一部分公司的概念证明（</a:t>
            </a:r>
            <a:r>
              <a:rPr lang="en-US" altLang="zh-CN" sz="1600" dirty="0"/>
              <a:t>POC</a:t>
            </a:r>
            <a:r>
              <a:rPr lang="zh-CN" altLang="en-US" sz="1600" dirty="0"/>
              <a:t>）。她介绍了如何使用不可变数据进行更有效的药物跟踪，以提高医药行业的责任。</a:t>
            </a:r>
          </a:p>
        </p:txBody>
      </p:sp>
    </p:spTree>
    <p:extLst>
      <p:ext uri="{BB962C8B-B14F-4D97-AF65-F5344CB8AC3E}">
        <p14:creationId xmlns:p14="http://schemas.microsoft.com/office/powerpoint/2010/main" val="42837543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sp>
        <p:nvSpPr>
          <p:cNvPr id="25" name="文本框 24"/>
          <p:cNvSpPr txBox="1"/>
          <p:nvPr/>
        </p:nvSpPr>
        <p:spPr>
          <a:xfrm>
            <a:off x="398832" y="316010"/>
            <a:ext cx="1860497" cy="384810"/>
          </a:xfrm>
          <a:prstGeom prst="rect">
            <a:avLst/>
          </a:prstGeom>
          <a:noFill/>
        </p:spPr>
        <p:txBody>
          <a:bodyPr wrap="square" rtlCol="0">
            <a:spAutoFit/>
          </a:bodyPr>
          <a:lstStyle/>
          <a:p>
            <a:r>
              <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定义</a:t>
            </a:r>
          </a:p>
        </p:txBody>
      </p:sp>
      <p:cxnSp>
        <p:nvCxnSpPr>
          <p:cNvPr id="28" name="直线连接符 27"/>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sp>
        <p:nvSpPr>
          <p:cNvPr id="2" name="矩形 1"/>
          <p:cNvSpPr/>
          <p:nvPr/>
        </p:nvSpPr>
        <p:spPr>
          <a:xfrm>
            <a:off x="1186774" y="1945004"/>
            <a:ext cx="2101175" cy="461645"/>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18" name="矩形 17"/>
          <p:cNvSpPr/>
          <p:nvPr/>
        </p:nvSpPr>
        <p:spPr>
          <a:xfrm>
            <a:off x="1241696" y="1945005"/>
            <a:ext cx="2159635" cy="457200"/>
          </a:xfrm>
          <a:prstGeom prst="rect">
            <a:avLst/>
          </a:prstGeom>
        </p:spPr>
        <p:txBody>
          <a:bodyPr wrap="square">
            <a:spAutoFit/>
          </a:bodyPr>
          <a:lstStyle/>
          <a:p>
            <a:pPr>
              <a:defRPr/>
            </a:pPr>
            <a:r>
              <a:rPr lang="zh-CN" altLang="en-US" sz="2400" b="1" dirty="0" smtClean="0">
                <a:solidFill>
                  <a:schemeClr val="bg1"/>
                </a:solidFill>
                <a:effectLst>
                  <a:outerShdw blurRad="38100" dist="19050" dir="2700000" algn="tl" rotWithShape="0">
                    <a:schemeClr val="dk1">
                      <a:alpha val="40000"/>
                    </a:schemeClr>
                  </a:outerShdw>
                </a:effectLst>
              </a:rPr>
              <a:t>区</a:t>
            </a:r>
            <a:r>
              <a:rPr lang="zh-CN" altLang="en-US" sz="2400" b="1" dirty="0">
                <a:solidFill>
                  <a:schemeClr val="bg1"/>
                </a:solidFill>
                <a:effectLst>
                  <a:outerShdw blurRad="38100" dist="19050" dir="2700000" algn="tl" rotWithShape="0">
                    <a:schemeClr val="dk1">
                      <a:alpha val="40000"/>
                    </a:schemeClr>
                  </a:outerShdw>
                </a:effectLst>
              </a:rPr>
              <a:t>块链的定义</a:t>
            </a:r>
          </a:p>
        </p:txBody>
      </p:sp>
      <p:grpSp>
        <p:nvGrpSpPr>
          <p:cNvPr id="20" name="组合 19"/>
          <p:cNvGrpSpPr/>
          <p:nvPr/>
        </p:nvGrpSpPr>
        <p:grpSpPr>
          <a:xfrm>
            <a:off x="1202326" y="2950210"/>
            <a:ext cx="831850" cy="791845"/>
            <a:chOff x="950518" y="1453934"/>
            <a:chExt cx="831692" cy="792088"/>
          </a:xfrm>
        </p:grpSpPr>
        <p:sp>
          <p:nvSpPr>
            <p:cNvPr id="21" name="正五边形 20"/>
            <p:cNvSpPr/>
            <p:nvPr/>
          </p:nvSpPr>
          <p:spPr>
            <a:xfrm>
              <a:off x="950518" y="1453934"/>
              <a:ext cx="831692" cy="792088"/>
            </a:xfrm>
            <a:prstGeom prst="pentagon">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22" name="Freeform 72"/>
            <p:cNvSpPr>
              <a:spLocks noEditPoints="1"/>
            </p:cNvSpPr>
            <p:nvPr/>
          </p:nvSpPr>
          <p:spPr bwMode="auto">
            <a:xfrm>
              <a:off x="1123853" y="1636019"/>
              <a:ext cx="485110" cy="485984"/>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p:spPr>
          <p:style>
            <a:lnRef idx="2">
              <a:schemeClr val="accent1"/>
            </a:lnRef>
            <a:fillRef idx="1">
              <a:schemeClr val="lt1"/>
            </a:fillRef>
            <a:effectRef idx="0">
              <a:schemeClr val="accent1"/>
            </a:effectRef>
            <a:fontRef idx="minor">
              <a:schemeClr val="dk1"/>
            </a:fontRef>
          </p:style>
          <p:txBody>
            <a:bodyPr vert="horz" wrap="square" lIns="68571" tIns="34286" rIns="68571" bIns="34286" numCol="1" anchor="t" anchorCtr="0" compatLnSpc="1"/>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endParaRPr lang="en-US"/>
            </a:p>
          </p:txBody>
        </p:sp>
      </p:grpSp>
      <p:sp>
        <p:nvSpPr>
          <p:cNvPr id="23" name="TextBox 7"/>
          <p:cNvSpPr txBox="1"/>
          <p:nvPr/>
        </p:nvSpPr>
        <p:spPr>
          <a:xfrm>
            <a:off x="2237376" y="3141345"/>
            <a:ext cx="5287010" cy="646430"/>
          </a:xfrm>
          <a:prstGeom prst="rect">
            <a:avLst/>
          </a:prstGeom>
          <a:noFill/>
        </p:spPr>
        <p:txBody>
          <a:bodyPr wrap="square" rtlCol="0">
            <a:spAutoFit/>
          </a:bodyPr>
          <a:lstStyle/>
          <a:p>
            <a:r>
              <a:rPr lang="zh-CN" altLang="zh-CN" b="1" dirty="0">
                <a:solidFill>
                  <a:schemeClr val="accent1"/>
                </a:solidFill>
              </a:rPr>
              <a:t>区块链</a:t>
            </a:r>
            <a:r>
              <a:rPr lang="zh-CN" altLang="zh-CN" dirty="0">
                <a:solidFill>
                  <a:schemeClr val="accent1"/>
                </a:solidFill>
              </a:rPr>
              <a:t>（</a:t>
            </a:r>
            <a:r>
              <a:rPr lang="en-US" altLang="zh-CN" dirty="0" err="1">
                <a:solidFill>
                  <a:schemeClr val="accent1"/>
                </a:solidFill>
              </a:rPr>
              <a:t>Blockchain</a:t>
            </a:r>
            <a:r>
              <a:rPr lang="zh-CN" altLang="zh-CN" dirty="0">
                <a:solidFill>
                  <a:schemeClr val="accent1"/>
                </a:solidFill>
              </a:rPr>
              <a:t>）</a:t>
            </a:r>
            <a:r>
              <a:rPr lang="zh-CN" altLang="zh-CN" dirty="0"/>
              <a:t>是指通过去中心化和去信任的方式集体维护一个可靠数据库的技术</a:t>
            </a:r>
            <a:r>
              <a:rPr lang="zh-CN" altLang="zh-CN" dirty="0" smtClean="0"/>
              <a:t>方案</a:t>
            </a:r>
            <a:endParaRPr lang="zh-CN" altLang="en-US" dirty="0"/>
          </a:p>
        </p:txBody>
      </p:sp>
      <p:sp>
        <p:nvSpPr>
          <p:cNvPr id="24" name="文本框 23"/>
          <p:cNvSpPr txBox="1"/>
          <p:nvPr/>
        </p:nvSpPr>
        <p:spPr>
          <a:xfrm>
            <a:off x="2233405" y="4006012"/>
            <a:ext cx="6694805" cy="646430"/>
          </a:xfrm>
          <a:prstGeom prst="rect">
            <a:avLst/>
          </a:prstGeom>
          <a:noFill/>
        </p:spPr>
        <p:txBody>
          <a:bodyPr wrap="square" rtlCol="0">
            <a:spAutoFit/>
          </a:bodyPr>
          <a:lstStyle/>
          <a:p>
            <a:r>
              <a:rPr lang="zh-CN" altLang="zh-CN" dirty="0" smtClean="0"/>
              <a:t>概念首次</a:t>
            </a:r>
            <a:r>
              <a:rPr lang="zh-CN" altLang="en-US" dirty="0" smtClean="0"/>
              <a:t>出现：</a:t>
            </a:r>
            <a:r>
              <a:rPr lang="zh-CN" altLang="zh-CN" dirty="0" smtClean="0"/>
              <a:t>《比特币：一种点对点的电子现金系统</a:t>
            </a:r>
            <a:r>
              <a:rPr lang="en-US" altLang="zh-CN" dirty="0" smtClean="0"/>
              <a:t>》</a:t>
            </a:r>
          </a:p>
          <a:p>
            <a:r>
              <a:rPr lang="zh-CN" altLang="en-US" dirty="0"/>
              <a:t> </a:t>
            </a:r>
            <a:r>
              <a:rPr lang="zh-CN" altLang="en-US" dirty="0" smtClean="0"/>
              <a:t>                                                                    </a:t>
            </a:r>
            <a:r>
              <a:rPr lang="en-US" altLang="zh-CN" dirty="0" smtClean="0"/>
              <a:t>----Satoshi </a:t>
            </a:r>
            <a:r>
              <a:rPr lang="en-US" altLang="zh-CN" dirty="0" err="1"/>
              <a:t>Nakamoto</a:t>
            </a:r>
            <a:endParaRPr lang="zh-CN" altLang="en-US" dirty="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sp>
        <p:nvSpPr>
          <p:cNvPr id="50" name="文本框 49"/>
          <p:cNvSpPr txBox="1"/>
          <p:nvPr/>
        </p:nvSpPr>
        <p:spPr>
          <a:xfrm>
            <a:off x="407035" y="316230"/>
            <a:ext cx="2489835" cy="384810"/>
          </a:xfrm>
          <a:prstGeom prst="rect">
            <a:avLst/>
          </a:prstGeom>
          <a:noFill/>
        </p:spPr>
        <p:txBody>
          <a:bodyPr wrap="square" rtlCol="0">
            <a:spAutoFit/>
          </a:bodyPr>
          <a:lstStyle/>
          <a:p>
            <a:r>
              <a:rPr kumimoji="1" lang="en-US" altLang="zh-CN"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H</a:t>
            </a:r>
            <a:r>
              <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yperledger应用</a:t>
            </a:r>
            <a:r>
              <a:rPr kumimoji="1" lang="zh-CN"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案例</a:t>
            </a:r>
          </a:p>
        </p:txBody>
      </p:sp>
      <p:sp>
        <p:nvSpPr>
          <p:cNvPr id="3" name="文本框 2"/>
          <p:cNvSpPr txBox="1"/>
          <p:nvPr/>
        </p:nvSpPr>
        <p:spPr>
          <a:xfrm>
            <a:off x="466928" y="1880965"/>
            <a:ext cx="3647872" cy="3785652"/>
          </a:xfrm>
          <a:prstGeom prst="rect">
            <a:avLst/>
          </a:prstGeom>
          <a:noFill/>
        </p:spPr>
        <p:txBody>
          <a:bodyPr wrap="square" rtlCol="0">
            <a:spAutoFit/>
          </a:bodyPr>
          <a:lstStyle/>
          <a:p>
            <a:pPr algn="l">
              <a:lnSpc>
                <a:spcPct val="150000"/>
              </a:lnSpc>
            </a:pPr>
            <a:r>
              <a:rPr lang="zh-CN" altLang="en-US" sz="1600" dirty="0">
                <a:solidFill>
                  <a:schemeClr val="tx1">
                    <a:lumMod val="65000"/>
                    <a:lumOff val="35000"/>
                  </a:schemeClr>
                </a:solidFill>
              </a:rPr>
              <a:t>全球安全金融信息服务提供商Swift已经正式选择在自己最突出的区块链项目中</a:t>
            </a:r>
            <a:r>
              <a:rPr lang="zh-CN" altLang="en-US" sz="1600" dirty="0" smtClean="0">
                <a:solidFill>
                  <a:schemeClr val="tx1">
                    <a:lumMod val="65000"/>
                    <a:lumOff val="35000"/>
                  </a:schemeClr>
                </a:solidFill>
              </a:rPr>
              <a:t>使用超级</a:t>
            </a:r>
            <a:r>
              <a:rPr lang="zh-CN" altLang="en-US" sz="1600" dirty="0">
                <a:solidFill>
                  <a:schemeClr val="tx1">
                    <a:lumMod val="65000"/>
                    <a:lumOff val="35000"/>
                  </a:schemeClr>
                </a:solidFill>
              </a:rPr>
              <a:t>账本Fabric数据库，该项目设计用来简化银行的往来账从而推动国际交易，</a:t>
            </a:r>
            <a:r>
              <a:rPr lang="zh-CN" altLang="en-US" sz="1600" dirty="0" smtClean="0">
                <a:solidFill>
                  <a:schemeClr val="tx1">
                    <a:lumMod val="65000"/>
                    <a:lumOff val="35000"/>
                  </a:schemeClr>
                </a:solidFill>
              </a:rPr>
              <a:t>这次</a:t>
            </a:r>
            <a:r>
              <a:rPr lang="zh-CN" altLang="en-US" sz="1600" dirty="0">
                <a:solidFill>
                  <a:schemeClr val="tx1">
                    <a:lumMod val="65000"/>
                    <a:lumOff val="35000"/>
                  </a:schemeClr>
                </a:solidFill>
              </a:rPr>
              <a:t>项目试验的参与者包括巴黎银行、纽约梅隆银行和富国银行，以及其他三个</a:t>
            </a:r>
            <a:r>
              <a:rPr lang="zh-CN" altLang="en-US" sz="1600" dirty="0" smtClean="0">
                <a:solidFill>
                  <a:schemeClr val="tx1">
                    <a:lumMod val="65000"/>
                    <a:lumOff val="35000"/>
                  </a:schemeClr>
                </a:solidFill>
              </a:rPr>
              <a:t>全球金融</a:t>
            </a:r>
            <a:r>
              <a:rPr lang="zh-CN" altLang="en-US" sz="1600" dirty="0">
                <a:solidFill>
                  <a:schemeClr val="tx1">
                    <a:lumMod val="65000"/>
                    <a:lumOff val="35000"/>
                  </a:schemeClr>
                </a:solidFill>
              </a:rPr>
              <a:t>机构</a:t>
            </a:r>
            <a:r>
              <a:rPr lang="zh-CN" altLang="en-US" sz="1600" dirty="0" smtClean="0">
                <a:solidFill>
                  <a:schemeClr val="tx1">
                    <a:lumMod val="65000"/>
                    <a:lumOff val="35000"/>
                  </a:schemeClr>
                </a:solidFill>
              </a:rPr>
              <a:t>。</a:t>
            </a:r>
            <a:endParaRPr lang="en-US" altLang="zh-CN" sz="1600" dirty="0" smtClean="0">
              <a:solidFill>
                <a:schemeClr val="tx1">
                  <a:lumMod val="65000"/>
                  <a:lumOff val="35000"/>
                </a:schemeClr>
              </a:solidFill>
            </a:endParaRPr>
          </a:p>
          <a:p>
            <a:pPr algn="l">
              <a:lnSpc>
                <a:spcPct val="150000"/>
              </a:lnSpc>
            </a:pPr>
            <a:r>
              <a:rPr lang="zh-CN" altLang="en-US" sz="1600" dirty="0" smtClean="0">
                <a:solidFill>
                  <a:schemeClr val="tx1">
                    <a:lumMod val="65000"/>
                    <a:lumOff val="35000"/>
                  </a:schemeClr>
                </a:solidFill>
              </a:rPr>
              <a:t>如果</a:t>
            </a:r>
            <a:r>
              <a:rPr lang="zh-CN" altLang="en-US" sz="1600" dirty="0">
                <a:solidFill>
                  <a:schemeClr val="tx1">
                    <a:lumMod val="65000"/>
                    <a:lumOff val="35000"/>
                  </a:schemeClr>
                </a:solidFill>
              </a:rPr>
              <a:t>这个区块链概念验证（PoC）获得成功，预计可以节约高达30%与</a:t>
            </a:r>
            <a:r>
              <a:rPr lang="zh-CN" altLang="en-US" sz="1600" dirty="0" smtClean="0">
                <a:solidFill>
                  <a:schemeClr val="tx1">
                    <a:lumMod val="65000"/>
                    <a:lumOff val="35000"/>
                  </a:schemeClr>
                </a:solidFill>
              </a:rPr>
              <a:t>跨境</a:t>
            </a:r>
            <a:r>
              <a:rPr lang="zh-CN" altLang="en-US" sz="1600" dirty="0">
                <a:solidFill>
                  <a:schemeClr val="tx1">
                    <a:lumMod val="65000"/>
                    <a:lumOff val="35000"/>
                  </a:schemeClr>
                </a:solidFill>
              </a:rPr>
              <a:t>支付相关的和解成本。</a:t>
            </a:r>
          </a:p>
        </p:txBody>
      </p:sp>
      <p:pic>
        <p:nvPicPr>
          <p:cNvPr id="6" name="图片 5"/>
          <p:cNvPicPr>
            <a:picLocks noChangeAspect="1"/>
          </p:cNvPicPr>
          <p:nvPr/>
        </p:nvPicPr>
        <p:blipFill>
          <a:blip r:embed="rId4"/>
          <a:stretch>
            <a:fillRect/>
          </a:stretch>
        </p:blipFill>
        <p:spPr>
          <a:xfrm>
            <a:off x="4360176" y="2056063"/>
            <a:ext cx="4268258" cy="2560955"/>
          </a:xfrm>
          <a:prstGeom prst="rect">
            <a:avLst/>
          </a:prstGeom>
        </p:spPr>
      </p:pic>
    </p:spTree>
    <p:extLst>
      <p:ext uri="{BB962C8B-B14F-4D97-AF65-F5344CB8AC3E}">
        <p14:creationId xmlns:p14="http://schemas.microsoft.com/office/powerpoint/2010/main" val="37003212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sp>
        <p:nvSpPr>
          <p:cNvPr id="50" name="文本框 49"/>
          <p:cNvSpPr txBox="1"/>
          <p:nvPr/>
        </p:nvSpPr>
        <p:spPr>
          <a:xfrm>
            <a:off x="407035" y="316230"/>
            <a:ext cx="2489835" cy="384810"/>
          </a:xfrm>
          <a:prstGeom prst="rect">
            <a:avLst/>
          </a:prstGeom>
          <a:noFill/>
        </p:spPr>
        <p:txBody>
          <a:bodyPr wrap="square" rtlCol="0">
            <a:spAutoFit/>
          </a:bodyPr>
          <a:lstStyle/>
          <a:p>
            <a:r>
              <a:rPr kumimoji="1" lang="en-US" altLang="zh-CN"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H</a:t>
            </a:r>
            <a:r>
              <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yperledger应用</a:t>
            </a:r>
            <a:r>
              <a:rPr kumimoji="1" lang="zh-CN"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案例</a:t>
            </a:r>
          </a:p>
        </p:txBody>
      </p:sp>
      <p:sp>
        <p:nvSpPr>
          <p:cNvPr id="3" name="文本框 2"/>
          <p:cNvSpPr txBox="1"/>
          <p:nvPr/>
        </p:nvSpPr>
        <p:spPr>
          <a:xfrm>
            <a:off x="4907709" y="1402729"/>
            <a:ext cx="3670300" cy="4154984"/>
          </a:xfrm>
          <a:prstGeom prst="rect">
            <a:avLst/>
          </a:prstGeom>
          <a:noFill/>
        </p:spPr>
        <p:txBody>
          <a:bodyPr wrap="square" rtlCol="0">
            <a:spAutoFit/>
          </a:bodyPr>
          <a:lstStyle/>
          <a:p>
            <a:pPr algn="l">
              <a:lnSpc>
                <a:spcPct val="150000"/>
              </a:lnSpc>
            </a:pPr>
            <a:r>
              <a:rPr lang="zh-CN" altLang="en-US" sz="1600" dirty="0">
                <a:solidFill>
                  <a:schemeClr val="tx1">
                    <a:lumMod val="65000"/>
                    <a:lumOff val="35000"/>
                  </a:schemeClr>
                </a:solidFill>
              </a:rPr>
              <a:t>Accenture的连接设备软件领袖Primrose Mbanefo与物联网业务发展团队一同工作，</a:t>
            </a:r>
            <a:r>
              <a:rPr lang="zh-CN" altLang="en-US" sz="1600" dirty="0" smtClean="0">
                <a:solidFill>
                  <a:schemeClr val="tx1">
                    <a:lumMod val="65000"/>
                    <a:lumOff val="35000"/>
                  </a:schemeClr>
                </a:solidFill>
              </a:rPr>
              <a:t>并帮助</a:t>
            </a:r>
            <a:r>
              <a:rPr lang="zh-CN" altLang="en-US" sz="1600" dirty="0">
                <a:solidFill>
                  <a:schemeClr val="tx1">
                    <a:lumMod val="65000"/>
                    <a:lumOff val="35000"/>
                  </a:schemeClr>
                </a:solidFill>
              </a:rPr>
              <a:t>生产一部分公司的概念证明（POC）。她介绍了如何使用不可变数据进行更</a:t>
            </a:r>
            <a:r>
              <a:rPr lang="zh-CN" altLang="en-US" sz="1600" dirty="0" smtClean="0">
                <a:solidFill>
                  <a:schemeClr val="tx1">
                    <a:lumMod val="65000"/>
                    <a:lumOff val="35000"/>
                  </a:schemeClr>
                </a:solidFill>
              </a:rPr>
              <a:t>有效的</a:t>
            </a:r>
            <a:r>
              <a:rPr lang="zh-CN" altLang="en-US" sz="1600" dirty="0">
                <a:solidFill>
                  <a:schemeClr val="tx1">
                    <a:lumMod val="65000"/>
                    <a:lumOff val="35000"/>
                  </a:schemeClr>
                </a:solidFill>
              </a:rPr>
              <a:t>药物跟踪，以提高医药行业的责任。</a:t>
            </a:r>
          </a:p>
          <a:p>
            <a:pPr algn="l">
              <a:lnSpc>
                <a:spcPct val="150000"/>
              </a:lnSpc>
            </a:pPr>
            <a:endParaRPr lang="zh-CN" altLang="en-US" sz="1600" dirty="0">
              <a:solidFill>
                <a:schemeClr val="tx1">
                  <a:lumMod val="65000"/>
                  <a:lumOff val="35000"/>
                </a:schemeClr>
              </a:solidFill>
            </a:endParaRPr>
          </a:p>
          <a:p>
            <a:pPr algn="l">
              <a:lnSpc>
                <a:spcPct val="150000"/>
              </a:lnSpc>
            </a:pPr>
            <a:r>
              <a:rPr lang="zh-CN" altLang="en-US" sz="1600" dirty="0">
                <a:solidFill>
                  <a:schemeClr val="tx1">
                    <a:lumMod val="65000"/>
                    <a:lumOff val="35000"/>
                  </a:schemeClr>
                </a:solidFill>
              </a:rPr>
              <a:t>对假药问题的控制是一次基于链的使用案例，由Hyperledger项目成员监管。项目的</a:t>
            </a:r>
            <a:r>
              <a:rPr lang="zh-CN" altLang="en-US" sz="1600" dirty="0" smtClean="0">
                <a:solidFill>
                  <a:schemeClr val="tx1">
                    <a:lumMod val="65000"/>
                    <a:lumOff val="35000"/>
                  </a:schemeClr>
                </a:solidFill>
              </a:rPr>
              <a:t>前期</a:t>
            </a:r>
            <a:r>
              <a:rPr lang="zh-CN" altLang="en-US" sz="1600" dirty="0">
                <a:solidFill>
                  <a:schemeClr val="tx1">
                    <a:lumMod val="65000"/>
                    <a:lumOff val="35000"/>
                  </a:schemeClr>
                </a:solidFill>
              </a:rPr>
              <a:t>阶段旨在使用区块链技术打击生产假药的行为。</a:t>
            </a:r>
          </a:p>
        </p:txBody>
      </p:sp>
      <p:pic>
        <p:nvPicPr>
          <p:cNvPr id="2" name="图片 1"/>
          <p:cNvPicPr>
            <a:picLocks noChangeAspect="1"/>
          </p:cNvPicPr>
          <p:nvPr/>
        </p:nvPicPr>
        <p:blipFill>
          <a:blip r:embed="rId4"/>
          <a:stretch>
            <a:fillRect/>
          </a:stretch>
        </p:blipFill>
        <p:spPr>
          <a:xfrm>
            <a:off x="466928" y="1533963"/>
            <a:ext cx="3879654" cy="2367280"/>
          </a:xfrm>
          <a:prstGeom prst="rect">
            <a:avLst/>
          </a:prstGeom>
        </p:spPr>
      </p:pic>
    </p:spTree>
    <p:extLst>
      <p:ext uri="{BB962C8B-B14F-4D97-AF65-F5344CB8AC3E}">
        <p14:creationId xmlns:p14="http://schemas.microsoft.com/office/powerpoint/2010/main" val="128409682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sp>
        <p:nvSpPr>
          <p:cNvPr id="50" name="文本框 49"/>
          <p:cNvSpPr txBox="1"/>
          <p:nvPr/>
        </p:nvSpPr>
        <p:spPr>
          <a:xfrm>
            <a:off x="407035" y="316230"/>
            <a:ext cx="2489835" cy="384810"/>
          </a:xfrm>
          <a:prstGeom prst="rect">
            <a:avLst/>
          </a:prstGeom>
          <a:noFill/>
        </p:spPr>
        <p:txBody>
          <a:bodyPr wrap="square" rtlCol="0">
            <a:spAutoFit/>
          </a:bodyPr>
          <a:lstStyle/>
          <a:p>
            <a:r>
              <a:rPr kumimoji="1" lang="en-US" altLang="zh-CN"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H</a:t>
            </a:r>
            <a:r>
              <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yperledger应用</a:t>
            </a:r>
            <a:r>
              <a:rPr kumimoji="1" lang="zh-CN"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案例</a:t>
            </a:r>
          </a:p>
        </p:txBody>
      </p:sp>
      <p:sp>
        <p:nvSpPr>
          <p:cNvPr id="3" name="文本框 2"/>
          <p:cNvSpPr txBox="1"/>
          <p:nvPr/>
        </p:nvSpPr>
        <p:spPr>
          <a:xfrm>
            <a:off x="466928" y="1555075"/>
            <a:ext cx="3381172" cy="4154984"/>
          </a:xfrm>
          <a:prstGeom prst="rect">
            <a:avLst/>
          </a:prstGeom>
          <a:noFill/>
        </p:spPr>
        <p:txBody>
          <a:bodyPr wrap="square" rtlCol="0">
            <a:spAutoFit/>
          </a:bodyPr>
          <a:lstStyle/>
          <a:p>
            <a:pPr algn="l">
              <a:lnSpc>
                <a:spcPct val="150000"/>
              </a:lnSpc>
            </a:pPr>
            <a:r>
              <a:rPr lang="zh-CN" altLang="en-US" sz="1600" dirty="0">
                <a:solidFill>
                  <a:schemeClr val="tx1">
                    <a:lumMod val="65000"/>
                    <a:lumOff val="35000"/>
                  </a:schemeClr>
                </a:solidFill>
              </a:rPr>
              <a:t>全球科技巨头IBM在今日透露，其与圣地亚哥证券交易所合作了一个项目，该交易所</a:t>
            </a:r>
            <a:r>
              <a:rPr lang="zh-CN" altLang="en-US" sz="1600" dirty="0" smtClean="0">
                <a:solidFill>
                  <a:schemeClr val="tx1">
                    <a:lumMod val="65000"/>
                    <a:lumOff val="35000"/>
                  </a:schemeClr>
                </a:solidFill>
              </a:rPr>
              <a:t>将运用</a:t>
            </a:r>
            <a:r>
              <a:rPr lang="zh-CN" altLang="en-US" sz="1600" dirty="0">
                <a:solidFill>
                  <a:schemeClr val="tx1">
                    <a:lumMod val="65000"/>
                    <a:lumOff val="35000"/>
                  </a:schemeClr>
                </a:solidFill>
              </a:rPr>
              <a:t>一种基于区块链（Hyperledger Fabric）的证券借贷解决方案。</a:t>
            </a:r>
          </a:p>
          <a:p>
            <a:pPr algn="l">
              <a:lnSpc>
                <a:spcPct val="150000"/>
              </a:lnSpc>
            </a:pPr>
            <a:endParaRPr lang="zh-CN" altLang="en-US" sz="1600" dirty="0">
              <a:solidFill>
                <a:schemeClr val="tx1">
                  <a:lumMod val="65000"/>
                  <a:lumOff val="35000"/>
                </a:schemeClr>
              </a:solidFill>
            </a:endParaRPr>
          </a:p>
          <a:p>
            <a:pPr algn="l">
              <a:lnSpc>
                <a:spcPct val="150000"/>
              </a:lnSpc>
            </a:pPr>
            <a:r>
              <a:rPr lang="zh-CN" altLang="en-US" sz="1600" dirty="0">
                <a:solidFill>
                  <a:schemeClr val="tx1">
                    <a:lumMod val="65000"/>
                    <a:lumOff val="35000"/>
                  </a:schemeClr>
                </a:solidFill>
              </a:rPr>
              <a:t>正如IBM解释的那样，这个新工具将有助于智利的证券出借方、银行、证券交易所、</a:t>
            </a:r>
            <a:r>
              <a:rPr lang="zh-CN" altLang="en-US" sz="1600" dirty="0" smtClean="0">
                <a:solidFill>
                  <a:schemeClr val="tx1">
                    <a:lumMod val="65000"/>
                    <a:lumOff val="35000"/>
                  </a:schemeClr>
                </a:solidFill>
              </a:rPr>
              <a:t>机构</a:t>
            </a:r>
            <a:r>
              <a:rPr lang="zh-CN" altLang="en-US" sz="1600" dirty="0">
                <a:solidFill>
                  <a:schemeClr val="tx1">
                    <a:lumMod val="65000"/>
                    <a:lumOff val="35000"/>
                  </a:schemeClr>
                </a:solidFill>
              </a:rPr>
              <a:t>客户以及监管机构交换信息，同时减少相关后台约40%的处理时间。</a:t>
            </a:r>
          </a:p>
        </p:txBody>
      </p:sp>
      <p:pic>
        <p:nvPicPr>
          <p:cNvPr id="2" name="图片 1"/>
          <p:cNvPicPr>
            <a:picLocks noChangeAspect="1"/>
          </p:cNvPicPr>
          <p:nvPr/>
        </p:nvPicPr>
        <p:blipFill>
          <a:blip r:embed="rId4"/>
          <a:stretch>
            <a:fillRect/>
          </a:stretch>
        </p:blipFill>
        <p:spPr>
          <a:xfrm>
            <a:off x="4229816" y="1630241"/>
            <a:ext cx="4398618" cy="2639060"/>
          </a:xfrm>
          <a:prstGeom prst="rect">
            <a:avLst/>
          </a:prstGeom>
        </p:spPr>
      </p:pic>
    </p:spTree>
    <p:extLst>
      <p:ext uri="{BB962C8B-B14F-4D97-AF65-F5344CB8AC3E}">
        <p14:creationId xmlns:p14="http://schemas.microsoft.com/office/powerpoint/2010/main" val="83016529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sp>
        <p:nvSpPr>
          <p:cNvPr id="50" name="文本框 49"/>
          <p:cNvSpPr txBox="1"/>
          <p:nvPr/>
        </p:nvSpPr>
        <p:spPr>
          <a:xfrm>
            <a:off x="407035" y="316230"/>
            <a:ext cx="2489835" cy="384810"/>
          </a:xfrm>
          <a:prstGeom prst="rect">
            <a:avLst/>
          </a:prstGeom>
          <a:noFill/>
        </p:spPr>
        <p:txBody>
          <a:bodyPr wrap="square" rtlCol="0">
            <a:spAutoFit/>
          </a:bodyPr>
          <a:lstStyle/>
          <a:p>
            <a:r>
              <a:rPr kumimoji="1" lang="en-US" altLang="zh-CN"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H</a:t>
            </a:r>
            <a:r>
              <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yperledger应用</a:t>
            </a:r>
            <a:r>
              <a:rPr kumimoji="1" lang="zh-CN"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案例</a:t>
            </a:r>
          </a:p>
        </p:txBody>
      </p:sp>
      <p:sp>
        <p:nvSpPr>
          <p:cNvPr id="3" name="文本框 2"/>
          <p:cNvSpPr txBox="1"/>
          <p:nvPr/>
        </p:nvSpPr>
        <p:spPr>
          <a:xfrm>
            <a:off x="4864178" y="1475092"/>
            <a:ext cx="3909060" cy="4154984"/>
          </a:xfrm>
          <a:prstGeom prst="rect">
            <a:avLst/>
          </a:prstGeom>
          <a:noFill/>
        </p:spPr>
        <p:txBody>
          <a:bodyPr wrap="square" rtlCol="0">
            <a:spAutoFit/>
          </a:bodyPr>
          <a:lstStyle/>
          <a:p>
            <a:pPr algn="l">
              <a:lnSpc>
                <a:spcPct val="150000"/>
              </a:lnSpc>
            </a:pPr>
            <a:r>
              <a:rPr lang="zh-CN" altLang="en-US" sz="1600" dirty="0">
                <a:solidFill>
                  <a:schemeClr val="tx1">
                    <a:lumMod val="65000"/>
                    <a:lumOff val="35000"/>
                  </a:schemeClr>
                </a:solidFill>
              </a:rPr>
              <a:t>据悉，七家银行，包括德意志银行、汇丰银行、比利时联合银行、Natixis银行，兴业</a:t>
            </a:r>
            <a:r>
              <a:rPr lang="zh-CN" altLang="en-US" sz="1600" dirty="0" smtClean="0">
                <a:solidFill>
                  <a:schemeClr val="tx1">
                    <a:lumMod val="65000"/>
                    <a:lumOff val="35000"/>
                  </a:schemeClr>
                </a:solidFill>
              </a:rPr>
              <a:t>银行</a:t>
            </a:r>
            <a:r>
              <a:rPr lang="zh-CN" altLang="en-US" sz="1600" dirty="0">
                <a:solidFill>
                  <a:schemeClr val="tx1">
                    <a:lumMod val="65000"/>
                    <a:lumOff val="35000"/>
                  </a:schemeClr>
                </a:solidFill>
              </a:rPr>
              <a:t>已组成了一个新的区块链联盟。</a:t>
            </a:r>
          </a:p>
          <a:p>
            <a:pPr algn="l">
              <a:lnSpc>
                <a:spcPct val="150000"/>
              </a:lnSpc>
            </a:pPr>
            <a:r>
              <a:rPr lang="zh-CN" altLang="en-US" sz="1600" dirty="0">
                <a:solidFill>
                  <a:schemeClr val="tx1">
                    <a:lumMod val="65000"/>
                    <a:lumOff val="35000"/>
                  </a:schemeClr>
                </a:solidFill>
              </a:rPr>
              <a:t>IBM正在建立的这个新区块链项目 – 名为数字交易链（Digital Trade Chain），它旨在</a:t>
            </a:r>
            <a:r>
              <a:rPr lang="zh-CN" altLang="en-US" sz="1600" dirty="0" smtClean="0">
                <a:solidFill>
                  <a:schemeClr val="tx1">
                    <a:lumMod val="65000"/>
                    <a:lumOff val="35000"/>
                  </a:schemeClr>
                </a:solidFill>
              </a:rPr>
              <a:t>帮助参与方</a:t>
            </a:r>
            <a:r>
              <a:rPr lang="zh-CN" altLang="en-US" sz="1600" dirty="0">
                <a:solidFill>
                  <a:schemeClr val="tx1">
                    <a:lumMod val="65000"/>
                    <a:lumOff val="35000"/>
                  </a:schemeClr>
                </a:solidFill>
              </a:rPr>
              <a:t>进行国际性的跟踪、管理和交易。当一个商家将货物售卖给另一方，且这些</a:t>
            </a:r>
            <a:r>
              <a:rPr lang="zh-CN" altLang="en-US" sz="1600" dirty="0" smtClean="0">
                <a:solidFill>
                  <a:schemeClr val="tx1">
                    <a:lumMod val="65000"/>
                    <a:lumOff val="35000"/>
                  </a:schemeClr>
                </a:solidFill>
              </a:rPr>
              <a:t>商品到达</a:t>
            </a:r>
            <a:r>
              <a:rPr lang="zh-CN" altLang="en-US" sz="1600" dirty="0">
                <a:solidFill>
                  <a:schemeClr val="tx1">
                    <a:lumMod val="65000"/>
                    <a:lumOff val="35000"/>
                  </a:schemeClr>
                </a:solidFill>
              </a:rPr>
              <a:t>另一方手中时，区块链就会触发支付交易。</a:t>
            </a:r>
          </a:p>
          <a:p>
            <a:pPr algn="l">
              <a:lnSpc>
                <a:spcPct val="150000"/>
              </a:lnSpc>
            </a:pPr>
            <a:r>
              <a:rPr lang="zh-CN" altLang="en-US" sz="1600" dirty="0">
                <a:solidFill>
                  <a:schemeClr val="tx1">
                    <a:lumMod val="65000"/>
                    <a:lumOff val="35000"/>
                  </a:schemeClr>
                </a:solidFill>
              </a:rPr>
              <a:t>而这项技术解决方案，将建立在超级账本Fabric的开源区块链框架之上。</a:t>
            </a:r>
          </a:p>
        </p:txBody>
      </p:sp>
      <p:pic>
        <p:nvPicPr>
          <p:cNvPr id="2" name="图片 1"/>
          <p:cNvPicPr>
            <a:picLocks noChangeAspect="1"/>
          </p:cNvPicPr>
          <p:nvPr/>
        </p:nvPicPr>
        <p:blipFill>
          <a:blip r:embed="rId4"/>
          <a:stretch>
            <a:fillRect/>
          </a:stretch>
        </p:blipFill>
        <p:spPr>
          <a:xfrm>
            <a:off x="413982" y="1624329"/>
            <a:ext cx="4031351" cy="2418715"/>
          </a:xfrm>
          <a:prstGeom prst="rect">
            <a:avLst/>
          </a:prstGeom>
        </p:spPr>
      </p:pic>
    </p:spTree>
    <p:extLst>
      <p:ext uri="{BB962C8B-B14F-4D97-AF65-F5344CB8AC3E}">
        <p14:creationId xmlns:p14="http://schemas.microsoft.com/office/powerpoint/2010/main" val="254025110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cxnSp>
        <p:nvCxnSpPr>
          <p:cNvPr id="11" name="直线连接符 10"/>
          <p:cNvCxnSpPr/>
          <p:nvPr/>
        </p:nvCxnSpPr>
        <p:spPr>
          <a:xfrm flipH="1">
            <a:off x="2914970" y="2686884"/>
            <a:ext cx="1494013" cy="1494013"/>
          </a:xfrm>
          <a:prstGeom prst="line">
            <a:avLst/>
          </a:prstGeom>
        </p:spPr>
        <p:style>
          <a:lnRef idx="2">
            <a:schemeClr val="accent1"/>
          </a:lnRef>
          <a:fillRef idx="0">
            <a:schemeClr val="accent1"/>
          </a:fillRef>
          <a:effectRef idx="1">
            <a:schemeClr val="accent1"/>
          </a:effectRef>
          <a:fontRef idx="minor">
            <a:schemeClr val="tx1"/>
          </a:fontRef>
        </p:style>
      </p:cxnSp>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grpSp>
        <p:nvGrpSpPr>
          <p:cNvPr id="3" name="组合 2"/>
          <p:cNvGrpSpPr/>
          <p:nvPr/>
        </p:nvGrpSpPr>
        <p:grpSpPr>
          <a:xfrm>
            <a:off x="2844540" y="2649231"/>
            <a:ext cx="4639563" cy="894681"/>
            <a:chOff x="3641" y="2866"/>
            <a:chExt cx="7306" cy="1409"/>
          </a:xfrm>
        </p:grpSpPr>
        <p:sp>
          <p:nvSpPr>
            <p:cNvPr id="5" name="TextBox 4"/>
            <p:cNvSpPr txBox="1"/>
            <p:nvPr/>
          </p:nvSpPr>
          <p:spPr>
            <a:xfrm>
              <a:off x="5924" y="3548"/>
              <a:ext cx="5023" cy="727"/>
            </a:xfrm>
            <a:prstGeom prst="rect">
              <a:avLst/>
            </a:prstGeom>
            <a:noFill/>
          </p:spPr>
          <p:txBody>
            <a:bodyPr wrap="square" rtlCol="0">
              <a:spAutoFit/>
            </a:bodyPr>
            <a:lstStyle/>
            <a:p>
              <a:r>
                <a:rPr lang="zh-CN" altLang="en-US" sz="2400" dirty="0" smtClean="0">
                  <a:solidFill>
                    <a:schemeClr val="tx1">
                      <a:lumMod val="65000"/>
                      <a:lumOff val="35000"/>
                    </a:schemeClr>
                  </a:solidFill>
                  <a:latin typeface="微软雅黑" panose="020B0503020204020204" charset="-122"/>
                  <a:ea typeface="微软雅黑" panose="020B0503020204020204" charset="-122"/>
                  <a:sym typeface="+mn-ea"/>
                </a:rPr>
                <a:t>中交金卡方案</a:t>
              </a:r>
              <a:endParaRPr lang="zh-CN" altLang="en-US" sz="2400" b="1" dirty="0">
                <a:solidFill>
                  <a:schemeClr val="accent6">
                    <a:lumMod val="75000"/>
                  </a:schemeClr>
                </a:solidFill>
              </a:endParaRPr>
            </a:p>
          </p:txBody>
        </p:sp>
        <p:cxnSp>
          <p:nvCxnSpPr>
            <p:cNvPr id="8" name="直接连接符 7"/>
            <p:cNvCxnSpPr/>
            <p:nvPr/>
          </p:nvCxnSpPr>
          <p:spPr>
            <a:xfrm>
              <a:off x="3641" y="2866"/>
              <a:ext cx="6691" cy="0"/>
            </a:xfrm>
            <a:prstGeom prst="line">
              <a:avLst/>
            </a:prstGeom>
            <a:ln>
              <a:solidFill>
                <a:schemeClr val="bg1"/>
              </a:solidFill>
              <a:prstDash val="sysDot"/>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2972047" y="2766702"/>
            <a:ext cx="1123298" cy="1114634"/>
          </a:xfrm>
          <a:prstGeom prst="rect">
            <a:avLst/>
          </a:prstGeom>
          <a:solidFill>
            <a:schemeClr val="accent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a:p>
        </p:txBody>
      </p:sp>
      <p:sp>
        <p:nvSpPr>
          <p:cNvPr id="9" name="文本框 8"/>
          <p:cNvSpPr txBox="1"/>
          <p:nvPr/>
        </p:nvSpPr>
        <p:spPr>
          <a:xfrm>
            <a:off x="3015352" y="2703401"/>
            <a:ext cx="1178558" cy="1200329"/>
          </a:xfrm>
          <a:prstGeom prst="rect">
            <a:avLst/>
          </a:prstGeom>
          <a:noFill/>
        </p:spPr>
        <p:txBody>
          <a:bodyPr wrap="square" rtlCol="0">
            <a:spAutoFit/>
          </a:bodyPr>
          <a:lstStyle/>
          <a:p>
            <a:r>
              <a:rPr kumimoji="1" lang="en-US" altLang="zh-CN" sz="7200" dirty="0" smtClean="0">
                <a:solidFill>
                  <a:schemeClr val="bg1"/>
                </a:solidFill>
              </a:rPr>
              <a:t>03</a:t>
            </a:r>
            <a:endParaRPr kumimoji="1" lang="zh-CN" altLang="en-US" sz="7200" dirty="0">
              <a:solidFill>
                <a:schemeClr val="bg1"/>
              </a:solidFill>
            </a:endParaRPr>
          </a:p>
        </p:txBody>
      </p:sp>
    </p:spTree>
    <p:extLst>
      <p:ext uri="{BB962C8B-B14F-4D97-AF65-F5344CB8AC3E}">
        <p14:creationId xmlns:p14="http://schemas.microsoft.com/office/powerpoint/2010/main" val="547704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sp>
        <p:nvSpPr>
          <p:cNvPr id="20" name="文本框 19"/>
          <p:cNvSpPr txBox="1"/>
          <p:nvPr/>
        </p:nvSpPr>
        <p:spPr>
          <a:xfrm>
            <a:off x="398780" y="316230"/>
            <a:ext cx="2268855" cy="384810"/>
          </a:xfrm>
          <a:prstGeom prst="rect">
            <a:avLst/>
          </a:prstGeom>
          <a:noFill/>
        </p:spPr>
        <p:txBody>
          <a:bodyPr wrap="square" rtlCol="0">
            <a:spAutoFit/>
          </a:bodyPr>
          <a:lstStyle/>
          <a:p>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为什么要有区块链？</a:t>
            </a:r>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sp>
        <p:nvSpPr>
          <p:cNvPr id="3" name="文本框 2"/>
          <p:cNvSpPr txBox="1"/>
          <p:nvPr/>
        </p:nvSpPr>
        <p:spPr>
          <a:xfrm>
            <a:off x="3618636" y="897815"/>
            <a:ext cx="2039620" cy="659130"/>
          </a:xfrm>
          <a:prstGeom prst="rect">
            <a:avLst/>
          </a:prstGeom>
          <a:noFill/>
        </p:spPr>
        <p:txBody>
          <a:bodyPr wrap="square" rtlCol="0">
            <a:spAutoFit/>
          </a:bodyPr>
          <a:lstStyle/>
          <a:p>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两个经典案例：</a:t>
            </a:r>
          </a:p>
          <a:p>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4"/>
          <a:stretch>
            <a:fillRect/>
          </a:stretch>
        </p:blipFill>
        <p:spPr>
          <a:xfrm>
            <a:off x="2488956" y="1374337"/>
            <a:ext cx="1249533" cy="1283120"/>
          </a:xfrm>
          <a:prstGeom prst="rect">
            <a:avLst/>
          </a:prstGeom>
        </p:spPr>
      </p:pic>
      <p:pic>
        <p:nvPicPr>
          <p:cNvPr id="7174" name="图片 3"/>
          <p:cNvPicPr>
            <a:picLocks noChangeAspect="1"/>
          </p:cNvPicPr>
          <p:nvPr/>
        </p:nvPicPr>
        <p:blipFill>
          <a:blip r:embed="rId5"/>
          <a:stretch>
            <a:fillRect/>
          </a:stretch>
        </p:blipFill>
        <p:spPr>
          <a:xfrm>
            <a:off x="5242688" y="1367379"/>
            <a:ext cx="1313558" cy="1289417"/>
          </a:xfrm>
          <a:prstGeom prst="rect">
            <a:avLst/>
          </a:prstGeom>
          <a:noFill/>
          <a:ln w="9525">
            <a:noFill/>
          </a:ln>
        </p:spPr>
      </p:pic>
      <p:pic>
        <p:nvPicPr>
          <p:cNvPr id="9" name="图片 8"/>
          <p:cNvPicPr>
            <a:picLocks noChangeAspect="1"/>
          </p:cNvPicPr>
          <p:nvPr/>
        </p:nvPicPr>
        <p:blipFill>
          <a:blip r:embed="rId6"/>
          <a:stretch>
            <a:fillRect/>
          </a:stretch>
        </p:blipFill>
        <p:spPr>
          <a:xfrm>
            <a:off x="875287" y="3231515"/>
            <a:ext cx="7753147" cy="3441065"/>
          </a:xfrm>
          <a:prstGeom prst="rect">
            <a:avLst/>
          </a:prstGeom>
        </p:spPr>
      </p:pic>
      <p:sp>
        <p:nvSpPr>
          <p:cNvPr id="10" name="文本框 9"/>
          <p:cNvSpPr txBox="1"/>
          <p:nvPr/>
        </p:nvSpPr>
        <p:spPr>
          <a:xfrm>
            <a:off x="2132991" y="2722927"/>
            <a:ext cx="2039620" cy="544735"/>
          </a:xfrm>
          <a:prstGeom prst="rect">
            <a:avLst/>
          </a:prstGeom>
          <a:noFill/>
        </p:spPr>
        <p:txBody>
          <a:bodyPr wrap="square" rtlCol="0">
            <a:spAutoFit/>
          </a:bodyPr>
          <a:lstStyle/>
          <a:p>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津巴布韦货币贬值</a:t>
            </a:r>
          </a:p>
          <a:p>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5085434" y="2693735"/>
            <a:ext cx="2039620" cy="544735"/>
          </a:xfrm>
          <a:prstGeom prst="rect">
            <a:avLst/>
          </a:prstGeom>
          <a:noFill/>
        </p:spPr>
        <p:txBody>
          <a:bodyPr wrap="square" rtlCol="0">
            <a:spAutoFit/>
          </a:bodyPr>
          <a:lstStyle/>
          <a:p>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麦道夫世纪骗局</a:t>
            </a:r>
          </a:p>
          <a:p>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2833687"/>
            <a:ext cx="9144000" cy="4024313"/>
          </a:xfrm>
          <a:prstGeom prst="rect">
            <a:avLst/>
          </a:prstGeom>
        </p:spPr>
      </p:pic>
      <p:sp>
        <p:nvSpPr>
          <p:cNvPr id="20" name="文本框 19"/>
          <p:cNvSpPr txBox="1"/>
          <p:nvPr/>
        </p:nvSpPr>
        <p:spPr>
          <a:xfrm>
            <a:off x="398780" y="316230"/>
            <a:ext cx="2268855" cy="384810"/>
          </a:xfrm>
          <a:prstGeom prst="rect">
            <a:avLst/>
          </a:prstGeom>
          <a:noFill/>
        </p:spPr>
        <p:txBody>
          <a:bodyPr wrap="square" rtlCol="0">
            <a:spAutoFit/>
          </a:bodyPr>
          <a:lstStyle/>
          <a:p>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为什么要有区块链？</a:t>
            </a:r>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graphicFrame>
        <p:nvGraphicFramePr>
          <p:cNvPr id="2" name="图示 1"/>
          <p:cNvGraphicFramePr/>
          <p:nvPr>
            <p:extLst>
              <p:ext uri="{D42A27DB-BD31-4B8C-83A1-F6EECF244321}">
                <p14:modId xmlns:p14="http://schemas.microsoft.com/office/powerpoint/2010/main" val="1036078700"/>
              </p:ext>
            </p:extLst>
          </p:nvPr>
        </p:nvGraphicFramePr>
        <p:xfrm>
          <a:off x="6428553" y="1292888"/>
          <a:ext cx="1943100" cy="20955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9" name="组 8"/>
          <p:cNvGrpSpPr/>
          <p:nvPr/>
        </p:nvGrpSpPr>
        <p:grpSpPr>
          <a:xfrm>
            <a:off x="593834" y="1503315"/>
            <a:ext cx="1625600" cy="1700720"/>
            <a:chOff x="805815" y="1566748"/>
            <a:chExt cx="1625600" cy="1700720"/>
          </a:xfrm>
        </p:grpSpPr>
        <p:grpSp>
          <p:nvGrpSpPr>
            <p:cNvPr id="8" name="组合 7"/>
            <p:cNvGrpSpPr/>
            <p:nvPr/>
          </p:nvGrpSpPr>
          <p:grpSpPr>
            <a:xfrm>
              <a:off x="1314450" y="1566748"/>
              <a:ext cx="539115" cy="539115"/>
              <a:chOff x="936128" y="102770"/>
              <a:chExt cx="718542" cy="718542"/>
            </a:xfrm>
            <a:solidFill>
              <a:schemeClr val="tx2">
                <a:lumMod val="60000"/>
                <a:lumOff val="40000"/>
              </a:schemeClr>
            </a:solidFill>
          </p:grpSpPr>
          <p:sp>
            <p:nvSpPr>
              <p:cNvPr id="4" name="椭圆 3"/>
              <p:cNvSpPr/>
              <p:nvPr/>
            </p:nvSpPr>
            <p:spPr>
              <a:xfrm>
                <a:off x="936128" y="102770"/>
                <a:ext cx="718542" cy="718542"/>
              </a:xfrm>
              <a:prstGeom prst="ellipse">
                <a:avLst/>
              </a:prstGeom>
              <a:grpFill/>
            </p:spPr>
            <p:style>
              <a:lnRef idx="0">
                <a:schemeClr val="lt1">
                  <a:hueOff val="0"/>
                  <a:satOff val="0"/>
                  <a:lumOff val="0"/>
                  <a:alphaOff val="0"/>
                </a:schemeClr>
              </a:lnRef>
              <a:fillRef idx="3">
                <a:schemeClr val="accent2">
                  <a:alpha val="90000"/>
                  <a:hueOff val="0"/>
                  <a:satOff val="0"/>
                  <a:lumOff val="0"/>
                  <a:alphaOff val="0"/>
                </a:schemeClr>
              </a:fillRef>
              <a:effectRef idx="2">
                <a:schemeClr val="accent2">
                  <a:alpha val="90000"/>
                  <a:hueOff val="0"/>
                  <a:satOff val="0"/>
                  <a:lumOff val="0"/>
                  <a:alphaOff val="0"/>
                </a:schemeClr>
              </a:effectRef>
              <a:fontRef idx="minor">
                <a:schemeClr val="lt1"/>
              </a:fontRef>
            </p:style>
          </p:sp>
          <p:sp>
            <p:nvSpPr>
              <p:cNvPr id="6" name="椭圆 4"/>
              <p:cNvSpPr txBox="1"/>
              <p:nvPr/>
            </p:nvSpPr>
            <p:spPr>
              <a:xfrm>
                <a:off x="1041356" y="207998"/>
                <a:ext cx="508086" cy="50808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049" tIns="9049" rIns="9049" bIns="9049" numCol="1" spcCol="1270" anchor="ctr" anchorCtr="0">
                <a:noAutofit/>
              </a:bodyPr>
              <a:lstStyle/>
              <a:p>
                <a:pPr defTabSz="633095">
                  <a:lnSpc>
                    <a:spcPct val="90000"/>
                  </a:lnSpc>
                  <a:spcAft>
                    <a:spcPct val="35000"/>
                  </a:spcAft>
                </a:pPr>
                <a:r>
                  <a:rPr lang="zh-CN" altLang="en-US" sz="1425" dirty="0"/>
                  <a:t>个人</a:t>
                </a:r>
              </a:p>
            </p:txBody>
          </p:sp>
        </p:grpSp>
        <p:grpSp>
          <p:nvGrpSpPr>
            <p:cNvPr id="12" name="组合 11"/>
            <p:cNvGrpSpPr/>
            <p:nvPr/>
          </p:nvGrpSpPr>
          <p:grpSpPr>
            <a:xfrm>
              <a:off x="805815" y="2084070"/>
              <a:ext cx="539115" cy="539115"/>
              <a:chOff x="936128" y="102770"/>
              <a:chExt cx="718542" cy="718542"/>
            </a:xfrm>
            <a:solidFill>
              <a:schemeClr val="tx2">
                <a:lumMod val="60000"/>
                <a:lumOff val="40000"/>
              </a:schemeClr>
            </a:solidFill>
          </p:grpSpPr>
          <p:sp>
            <p:nvSpPr>
              <p:cNvPr id="13" name="椭圆 12"/>
              <p:cNvSpPr/>
              <p:nvPr/>
            </p:nvSpPr>
            <p:spPr>
              <a:xfrm>
                <a:off x="936128" y="102770"/>
                <a:ext cx="718542" cy="718542"/>
              </a:xfrm>
              <a:prstGeom prst="ellipse">
                <a:avLst/>
              </a:prstGeom>
              <a:grpFill/>
            </p:spPr>
            <p:style>
              <a:lnRef idx="0">
                <a:schemeClr val="lt1">
                  <a:hueOff val="0"/>
                  <a:satOff val="0"/>
                  <a:lumOff val="0"/>
                  <a:alphaOff val="0"/>
                </a:schemeClr>
              </a:lnRef>
              <a:fillRef idx="3">
                <a:schemeClr val="accent2">
                  <a:alpha val="90000"/>
                  <a:hueOff val="0"/>
                  <a:satOff val="0"/>
                  <a:lumOff val="0"/>
                  <a:alphaOff val="0"/>
                </a:schemeClr>
              </a:fillRef>
              <a:effectRef idx="2">
                <a:schemeClr val="accent2">
                  <a:alpha val="90000"/>
                  <a:hueOff val="0"/>
                  <a:satOff val="0"/>
                  <a:lumOff val="0"/>
                  <a:alphaOff val="0"/>
                </a:schemeClr>
              </a:effectRef>
              <a:fontRef idx="minor">
                <a:schemeClr val="lt1"/>
              </a:fontRef>
            </p:style>
          </p:sp>
          <p:sp>
            <p:nvSpPr>
              <p:cNvPr id="14" name="椭圆 4"/>
              <p:cNvSpPr txBox="1"/>
              <p:nvPr/>
            </p:nvSpPr>
            <p:spPr>
              <a:xfrm>
                <a:off x="1041356" y="207998"/>
                <a:ext cx="508086" cy="50808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049" tIns="9049" rIns="9049" bIns="9049" numCol="1" spcCol="1270" anchor="ctr" anchorCtr="0">
                <a:noAutofit/>
              </a:bodyPr>
              <a:lstStyle/>
              <a:p>
                <a:pPr defTabSz="633095">
                  <a:lnSpc>
                    <a:spcPct val="90000"/>
                  </a:lnSpc>
                  <a:spcAft>
                    <a:spcPct val="35000"/>
                  </a:spcAft>
                </a:pPr>
                <a:r>
                  <a:rPr lang="zh-CN" altLang="en-US" sz="1425" dirty="0"/>
                  <a:t>个人</a:t>
                </a:r>
              </a:p>
            </p:txBody>
          </p:sp>
        </p:grpSp>
        <p:grpSp>
          <p:nvGrpSpPr>
            <p:cNvPr id="15" name="组合 14"/>
            <p:cNvGrpSpPr/>
            <p:nvPr/>
          </p:nvGrpSpPr>
          <p:grpSpPr>
            <a:xfrm>
              <a:off x="1746241" y="2710657"/>
              <a:ext cx="539115" cy="539115"/>
              <a:chOff x="936128" y="102770"/>
              <a:chExt cx="718542" cy="718542"/>
            </a:xfrm>
            <a:solidFill>
              <a:schemeClr val="tx2">
                <a:lumMod val="60000"/>
                <a:lumOff val="40000"/>
              </a:schemeClr>
            </a:solidFill>
          </p:grpSpPr>
          <p:sp>
            <p:nvSpPr>
              <p:cNvPr id="16" name="椭圆 15"/>
              <p:cNvSpPr/>
              <p:nvPr/>
            </p:nvSpPr>
            <p:spPr>
              <a:xfrm>
                <a:off x="936128" y="102770"/>
                <a:ext cx="718542" cy="718542"/>
              </a:xfrm>
              <a:prstGeom prst="ellipse">
                <a:avLst/>
              </a:prstGeom>
              <a:grpFill/>
            </p:spPr>
            <p:style>
              <a:lnRef idx="0">
                <a:schemeClr val="lt1">
                  <a:hueOff val="0"/>
                  <a:satOff val="0"/>
                  <a:lumOff val="0"/>
                  <a:alphaOff val="0"/>
                </a:schemeClr>
              </a:lnRef>
              <a:fillRef idx="3">
                <a:schemeClr val="accent2">
                  <a:alpha val="90000"/>
                  <a:hueOff val="0"/>
                  <a:satOff val="0"/>
                  <a:lumOff val="0"/>
                  <a:alphaOff val="0"/>
                </a:schemeClr>
              </a:fillRef>
              <a:effectRef idx="2">
                <a:schemeClr val="accent2">
                  <a:alpha val="90000"/>
                  <a:hueOff val="0"/>
                  <a:satOff val="0"/>
                  <a:lumOff val="0"/>
                  <a:alphaOff val="0"/>
                </a:schemeClr>
              </a:effectRef>
              <a:fontRef idx="minor">
                <a:schemeClr val="lt1"/>
              </a:fontRef>
            </p:style>
          </p:sp>
          <p:sp>
            <p:nvSpPr>
              <p:cNvPr id="17" name="椭圆 4"/>
              <p:cNvSpPr txBox="1"/>
              <p:nvPr/>
            </p:nvSpPr>
            <p:spPr>
              <a:xfrm>
                <a:off x="1041357" y="207999"/>
                <a:ext cx="508086" cy="50808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049" tIns="9049" rIns="9049" bIns="9049" numCol="1" spcCol="1270" anchor="ctr" anchorCtr="0">
                <a:noAutofit/>
              </a:bodyPr>
              <a:lstStyle/>
              <a:p>
                <a:pPr defTabSz="633095">
                  <a:lnSpc>
                    <a:spcPct val="90000"/>
                  </a:lnSpc>
                  <a:spcAft>
                    <a:spcPct val="35000"/>
                  </a:spcAft>
                </a:pPr>
                <a:r>
                  <a:rPr lang="zh-CN" altLang="en-US" sz="1425" dirty="0"/>
                  <a:t>个人</a:t>
                </a:r>
              </a:p>
            </p:txBody>
          </p:sp>
        </p:grpSp>
        <p:grpSp>
          <p:nvGrpSpPr>
            <p:cNvPr id="18" name="组合 17"/>
            <p:cNvGrpSpPr/>
            <p:nvPr/>
          </p:nvGrpSpPr>
          <p:grpSpPr>
            <a:xfrm>
              <a:off x="1027501" y="2728353"/>
              <a:ext cx="539115" cy="539115"/>
              <a:chOff x="936128" y="102770"/>
              <a:chExt cx="718542" cy="718542"/>
            </a:xfrm>
            <a:solidFill>
              <a:schemeClr val="tx2">
                <a:lumMod val="60000"/>
                <a:lumOff val="40000"/>
              </a:schemeClr>
            </a:solidFill>
          </p:grpSpPr>
          <p:sp>
            <p:nvSpPr>
              <p:cNvPr id="19" name="椭圆 18"/>
              <p:cNvSpPr/>
              <p:nvPr/>
            </p:nvSpPr>
            <p:spPr>
              <a:xfrm>
                <a:off x="936128" y="102770"/>
                <a:ext cx="718542" cy="718542"/>
              </a:xfrm>
              <a:prstGeom prst="ellipse">
                <a:avLst/>
              </a:prstGeom>
              <a:grpFill/>
            </p:spPr>
            <p:style>
              <a:lnRef idx="0">
                <a:schemeClr val="lt1">
                  <a:hueOff val="0"/>
                  <a:satOff val="0"/>
                  <a:lumOff val="0"/>
                  <a:alphaOff val="0"/>
                </a:schemeClr>
              </a:lnRef>
              <a:fillRef idx="3">
                <a:schemeClr val="accent2">
                  <a:alpha val="90000"/>
                  <a:hueOff val="0"/>
                  <a:satOff val="0"/>
                  <a:lumOff val="0"/>
                  <a:alphaOff val="0"/>
                </a:schemeClr>
              </a:fillRef>
              <a:effectRef idx="2">
                <a:schemeClr val="accent2">
                  <a:alpha val="90000"/>
                  <a:hueOff val="0"/>
                  <a:satOff val="0"/>
                  <a:lumOff val="0"/>
                  <a:alphaOff val="0"/>
                </a:schemeClr>
              </a:effectRef>
              <a:fontRef idx="minor">
                <a:schemeClr val="lt1"/>
              </a:fontRef>
            </p:style>
            <p:txBody>
              <a:bodyPr/>
              <a:lstStyle/>
              <a:p>
                <a:endParaRPr lang="zh-CN" altLang="en-US" dirty="0"/>
              </a:p>
            </p:txBody>
          </p:sp>
          <p:sp>
            <p:nvSpPr>
              <p:cNvPr id="21" name="椭圆 4"/>
              <p:cNvSpPr txBox="1"/>
              <p:nvPr/>
            </p:nvSpPr>
            <p:spPr>
              <a:xfrm>
                <a:off x="1041356" y="207998"/>
                <a:ext cx="508086" cy="50808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049" tIns="9049" rIns="9049" bIns="9049" numCol="1" spcCol="1270" anchor="ctr" anchorCtr="0">
                <a:noAutofit/>
              </a:bodyPr>
              <a:lstStyle/>
              <a:p>
                <a:pPr defTabSz="633095">
                  <a:lnSpc>
                    <a:spcPct val="90000"/>
                  </a:lnSpc>
                  <a:spcAft>
                    <a:spcPct val="35000"/>
                  </a:spcAft>
                </a:pPr>
                <a:r>
                  <a:rPr lang="zh-CN" altLang="en-US" sz="1425" dirty="0"/>
                  <a:t>个人</a:t>
                </a:r>
              </a:p>
            </p:txBody>
          </p:sp>
        </p:grpSp>
        <p:grpSp>
          <p:nvGrpSpPr>
            <p:cNvPr id="24" name="组合 23"/>
            <p:cNvGrpSpPr/>
            <p:nvPr/>
          </p:nvGrpSpPr>
          <p:grpSpPr>
            <a:xfrm>
              <a:off x="1892300" y="2016760"/>
              <a:ext cx="539115" cy="539115"/>
              <a:chOff x="936128" y="102770"/>
              <a:chExt cx="718542" cy="718542"/>
            </a:xfrm>
            <a:solidFill>
              <a:schemeClr val="tx2">
                <a:lumMod val="60000"/>
                <a:lumOff val="40000"/>
              </a:schemeClr>
            </a:solidFill>
          </p:grpSpPr>
          <p:sp>
            <p:nvSpPr>
              <p:cNvPr id="25" name="椭圆 24"/>
              <p:cNvSpPr/>
              <p:nvPr/>
            </p:nvSpPr>
            <p:spPr>
              <a:xfrm>
                <a:off x="936128" y="102770"/>
                <a:ext cx="718542" cy="718542"/>
              </a:xfrm>
              <a:prstGeom prst="ellipse">
                <a:avLst/>
              </a:prstGeom>
              <a:grpFill/>
            </p:spPr>
            <p:style>
              <a:lnRef idx="0">
                <a:schemeClr val="lt1">
                  <a:hueOff val="0"/>
                  <a:satOff val="0"/>
                  <a:lumOff val="0"/>
                  <a:alphaOff val="0"/>
                </a:schemeClr>
              </a:lnRef>
              <a:fillRef idx="3">
                <a:schemeClr val="accent2">
                  <a:alpha val="90000"/>
                  <a:hueOff val="0"/>
                  <a:satOff val="0"/>
                  <a:lumOff val="0"/>
                  <a:alphaOff val="0"/>
                </a:schemeClr>
              </a:fillRef>
              <a:effectRef idx="2">
                <a:schemeClr val="accent2">
                  <a:alpha val="90000"/>
                  <a:hueOff val="0"/>
                  <a:satOff val="0"/>
                  <a:lumOff val="0"/>
                  <a:alphaOff val="0"/>
                </a:schemeClr>
              </a:effectRef>
              <a:fontRef idx="minor">
                <a:schemeClr val="lt1"/>
              </a:fontRef>
            </p:style>
          </p:sp>
          <p:sp>
            <p:nvSpPr>
              <p:cNvPr id="26" name="椭圆 4"/>
              <p:cNvSpPr txBox="1"/>
              <p:nvPr/>
            </p:nvSpPr>
            <p:spPr>
              <a:xfrm>
                <a:off x="1041356" y="207998"/>
                <a:ext cx="508086" cy="508086"/>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9049" tIns="9049" rIns="9049" bIns="9049" numCol="1" spcCol="1270" anchor="ctr" anchorCtr="0">
                <a:noAutofit/>
              </a:bodyPr>
              <a:lstStyle/>
              <a:p>
                <a:pPr defTabSz="633095">
                  <a:lnSpc>
                    <a:spcPct val="90000"/>
                  </a:lnSpc>
                  <a:spcAft>
                    <a:spcPct val="35000"/>
                  </a:spcAft>
                </a:pPr>
                <a:r>
                  <a:rPr lang="zh-CN" altLang="en-US" sz="1425" dirty="0"/>
                  <a:t>个人</a:t>
                </a:r>
              </a:p>
            </p:txBody>
          </p:sp>
        </p:grpSp>
      </p:grpSp>
      <p:pic>
        <p:nvPicPr>
          <p:cNvPr id="27" name="图片 2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71224" y="1787383"/>
            <a:ext cx="1987561" cy="1218004"/>
          </a:xfrm>
          <a:prstGeom prst="rect">
            <a:avLst/>
          </a:prstGeom>
          <a:effectLst>
            <a:outerShdw blurRad="50800" dist="50800" dir="5400000" sx="1000" sy="1000" algn="ctr" rotWithShape="0">
              <a:srgbClr val="000000"/>
            </a:outerShdw>
          </a:effectLst>
        </p:spPr>
      </p:pic>
      <p:sp>
        <p:nvSpPr>
          <p:cNvPr id="31" name="文本框 30"/>
          <p:cNvSpPr txBox="1"/>
          <p:nvPr/>
        </p:nvSpPr>
        <p:spPr>
          <a:xfrm>
            <a:off x="3816552" y="993084"/>
            <a:ext cx="1319651" cy="461665"/>
          </a:xfrm>
          <a:prstGeom prst="rect">
            <a:avLst/>
          </a:prstGeom>
          <a:noFill/>
        </p:spPr>
        <p:txBody>
          <a:bodyPr wrap="square" rtlCol="0">
            <a:spAutoFit/>
          </a:bodyPr>
          <a:lstStyle/>
          <a:p>
            <a:r>
              <a:rPr lang="zh-CN" altLang="en-US" sz="2400" dirty="0">
                <a:solidFill>
                  <a:schemeClr val="tx1">
                    <a:lumMod val="65000"/>
                    <a:lumOff val="35000"/>
                  </a:schemeClr>
                </a:solidFill>
              </a:rPr>
              <a:t>中心化</a:t>
            </a:r>
          </a:p>
        </p:txBody>
      </p:sp>
      <p:graphicFrame>
        <p:nvGraphicFramePr>
          <p:cNvPr id="35" name="图示 34"/>
          <p:cNvGraphicFramePr/>
          <p:nvPr>
            <p:extLst>
              <p:ext uri="{D42A27DB-BD31-4B8C-83A1-F6EECF244321}">
                <p14:modId xmlns:p14="http://schemas.microsoft.com/office/powerpoint/2010/main" val="1304315613"/>
              </p:ext>
            </p:extLst>
          </p:nvPr>
        </p:nvGraphicFramePr>
        <p:xfrm>
          <a:off x="2329491" y="3848908"/>
          <a:ext cx="4343400" cy="2743199"/>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5" name="文本框 4"/>
          <p:cNvSpPr txBox="1"/>
          <p:nvPr/>
        </p:nvSpPr>
        <p:spPr>
          <a:xfrm>
            <a:off x="2822344" y="3542886"/>
            <a:ext cx="3308066" cy="461665"/>
          </a:xfrm>
          <a:prstGeom prst="rect">
            <a:avLst/>
          </a:prstGeom>
          <a:noFill/>
        </p:spPr>
        <p:txBody>
          <a:bodyPr wrap="square" rtlCol="0">
            <a:spAutoFit/>
          </a:bodyPr>
          <a:lstStyle/>
          <a:p>
            <a:r>
              <a:rPr lang="zh-CN" altLang="en-US" sz="2400" dirty="0">
                <a:ln/>
                <a:solidFill>
                  <a:schemeClr val="tx1">
                    <a:lumMod val="65000"/>
                    <a:lumOff val="35000"/>
                  </a:schemeClr>
                </a:solidFill>
                <a:effectLst>
                  <a:outerShdw blurRad="38100" dist="25400" dir="5400000" algn="ctr" rotWithShape="0">
                    <a:srgbClr val="6E747A">
                      <a:alpha val="43000"/>
                    </a:srgbClr>
                  </a:outerShdw>
                </a:effectLst>
              </a:rPr>
              <a:t>中心化的趋势以及弊端</a:t>
            </a:r>
          </a:p>
        </p:txBody>
      </p:sp>
      <p:cxnSp>
        <p:nvCxnSpPr>
          <p:cNvPr id="11" name="直线箭头连接符 10"/>
          <p:cNvCxnSpPr/>
          <p:nvPr/>
        </p:nvCxnSpPr>
        <p:spPr>
          <a:xfrm>
            <a:off x="2373549" y="2413491"/>
            <a:ext cx="8073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3" name="直线箭头连接符 32"/>
          <p:cNvCxnSpPr/>
          <p:nvPr/>
        </p:nvCxnSpPr>
        <p:spPr>
          <a:xfrm>
            <a:off x="5495233" y="2340638"/>
            <a:ext cx="749928"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alphaModFix amt="60000"/>
            <a:extLst>
              <a:ext uri="{28A0092B-C50C-407E-A947-70E740481C1C}">
                <a14:useLocalDpi xmlns:a14="http://schemas.microsoft.com/office/drawing/2010/main" val="0"/>
              </a:ext>
            </a:extLst>
          </a:blip>
          <a:stretch>
            <a:fillRect/>
          </a:stretch>
        </p:blipFill>
        <p:spPr>
          <a:xfrm>
            <a:off x="0" y="2833687"/>
            <a:ext cx="9144000" cy="4024313"/>
          </a:xfrm>
          <a:prstGeom prst="rect">
            <a:avLst/>
          </a:prstGeom>
        </p:spPr>
      </p:pic>
      <p:sp>
        <p:nvSpPr>
          <p:cNvPr id="20" name="文本框 19"/>
          <p:cNvSpPr txBox="1"/>
          <p:nvPr/>
        </p:nvSpPr>
        <p:spPr>
          <a:xfrm>
            <a:off x="398780" y="316230"/>
            <a:ext cx="2244090" cy="384810"/>
          </a:xfrm>
          <a:prstGeom prst="rect">
            <a:avLst/>
          </a:prstGeom>
          <a:noFill/>
        </p:spPr>
        <p:txBody>
          <a:bodyPr wrap="square" rtlCol="0">
            <a:spAutoFit/>
          </a:bodyPr>
          <a:lstStyle/>
          <a:p>
            <a:r>
              <a:rPr kumimoji="1" lang="zh-CN" altLang="en-US" dirty="0" smtClean="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sym typeface="+mn-ea"/>
              </a:rPr>
              <a:t>为什么要有区块链？</a:t>
            </a:r>
            <a:endPar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endParaRPr>
          </a:p>
        </p:txBody>
      </p:sp>
      <p:cxnSp>
        <p:nvCxnSpPr>
          <p:cNvPr id="22" name="直线连接符 21"/>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3" name="图片 2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grpSp>
        <p:nvGrpSpPr>
          <p:cNvPr id="2" name="组合 1"/>
          <p:cNvGrpSpPr/>
          <p:nvPr/>
        </p:nvGrpSpPr>
        <p:grpSpPr>
          <a:xfrm>
            <a:off x="586794" y="1430902"/>
            <a:ext cx="8090278" cy="3875471"/>
            <a:chOff x="864" y="2871"/>
            <a:chExt cx="16309" cy="6722"/>
          </a:xfrm>
        </p:grpSpPr>
        <p:cxnSp>
          <p:nvCxnSpPr>
            <p:cNvPr id="37" name="直接连接符 36"/>
            <p:cNvCxnSpPr/>
            <p:nvPr/>
          </p:nvCxnSpPr>
          <p:spPr>
            <a:xfrm>
              <a:off x="8083" y="2871"/>
              <a:ext cx="0" cy="647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864" y="4143"/>
              <a:ext cx="6352" cy="5450"/>
            </a:xfrm>
            <a:prstGeom prst="rect">
              <a:avLst/>
            </a:prstGeom>
          </p:spPr>
          <p:txBody>
            <a:bodyPr wrap="square">
              <a:spAutoFit/>
            </a:bodyPr>
            <a:lstStyle/>
            <a:p>
              <a:pPr>
                <a:lnSpc>
                  <a:spcPct val="125000"/>
                </a:lnSpc>
              </a:pPr>
              <a:r>
                <a:rPr lang="zh-CN" altLang="en-US" sz="1600" dirty="0" smtClean="0">
                  <a:latin typeface="微软雅黑" panose="020B0503020204020204" charset="-122"/>
                  <a:ea typeface="微软雅黑" panose="020B0503020204020204" charset="-122"/>
                </a:rPr>
                <a:t>中央系统虚拟货币（中心化机构掌控）；异地灾备、云存储。</a:t>
              </a:r>
              <a:endParaRPr lang="en-US" altLang="zh-CN" sz="1600" dirty="0" smtClean="0">
                <a:latin typeface="微软雅黑" panose="020B0503020204020204" charset="-122"/>
                <a:ea typeface="微软雅黑" panose="020B0503020204020204" charset="-122"/>
              </a:endParaRPr>
            </a:p>
            <a:p>
              <a:pPr>
                <a:lnSpc>
                  <a:spcPct val="125000"/>
                </a:lnSpc>
              </a:pPr>
              <a:endParaRPr lang="en-US" altLang="zh-CN" sz="1600" dirty="0">
                <a:latin typeface="微软雅黑" panose="020B0503020204020204" charset="-122"/>
                <a:ea typeface="微软雅黑" panose="020B0503020204020204" charset="-122"/>
              </a:endParaRPr>
            </a:p>
            <a:p>
              <a:pPr>
                <a:lnSpc>
                  <a:spcPct val="125000"/>
                </a:lnSpc>
              </a:pPr>
              <a:r>
                <a:rPr lang="zh-CN" altLang="en-US" sz="1600" dirty="0" smtClean="0">
                  <a:latin typeface="微软雅黑" panose="020B0503020204020204" charset="-122"/>
                  <a:ea typeface="微软雅黑" panose="020B0503020204020204" charset="-122"/>
                </a:rPr>
                <a:t>中心化的来源：为满足市场参与者对信息的需求，而信息的买卖造就了“中介费”（成本）</a:t>
              </a:r>
              <a:endParaRPr lang="en-US" altLang="zh-CN" sz="1600" dirty="0" smtClean="0">
                <a:latin typeface="微软雅黑" panose="020B0503020204020204" charset="-122"/>
                <a:ea typeface="微软雅黑" panose="020B0503020204020204" charset="-122"/>
              </a:endParaRPr>
            </a:p>
            <a:p>
              <a:pPr>
                <a:lnSpc>
                  <a:spcPct val="125000"/>
                </a:lnSpc>
              </a:pPr>
              <a:endParaRPr lang="en-US" altLang="zh-CN" sz="1600" dirty="0" smtClean="0">
                <a:latin typeface="微软雅黑" panose="020B0503020204020204" charset="-122"/>
                <a:ea typeface="微软雅黑" panose="020B0503020204020204" charset="-122"/>
              </a:endParaRPr>
            </a:p>
            <a:p>
              <a:pPr>
                <a:lnSpc>
                  <a:spcPct val="125000"/>
                </a:lnSpc>
              </a:pPr>
              <a:r>
                <a:rPr lang="zh-CN" altLang="en-US" sz="1600" dirty="0" smtClean="0">
                  <a:latin typeface="微软雅黑" panose="020B0503020204020204" charset="-122"/>
                  <a:ea typeface="微软雅黑" panose="020B0503020204020204" charset="-122"/>
                </a:rPr>
                <a:t>创新</a:t>
              </a:r>
              <a:r>
                <a:rPr lang="zh-CN" altLang="en-US" sz="1600" dirty="0">
                  <a:latin typeface="微软雅黑" panose="020B0503020204020204" charset="-122"/>
                  <a:ea typeface="微软雅黑" panose="020B0503020204020204" charset="-122"/>
                </a:rPr>
                <a:t>源于对现实问题的解决</a:t>
              </a:r>
              <a:r>
                <a:rPr lang="en-US" altLang="zh-CN" sz="1600" dirty="0">
                  <a:latin typeface="微软雅黑" panose="020B0503020204020204" charset="-122"/>
                  <a:ea typeface="微软雅黑" panose="020B0503020204020204" charset="-122"/>
                </a:rPr>
                <a:t>——</a:t>
              </a:r>
              <a:r>
                <a:rPr lang="zh-CN" altLang="en-US" sz="1600" dirty="0">
                  <a:latin typeface="微软雅黑" panose="020B0503020204020204" charset="-122"/>
                  <a:ea typeface="微软雅黑" panose="020B0503020204020204" charset="-122"/>
                </a:rPr>
                <a:t>中心化</a:t>
              </a:r>
            </a:p>
            <a:p>
              <a:pPr>
                <a:lnSpc>
                  <a:spcPct val="125000"/>
                </a:lnSpc>
              </a:pPr>
              <a:endParaRPr lang="zh-CN" altLang="en-US" sz="1600" dirty="0">
                <a:latin typeface="微软雅黑" panose="020B0503020204020204" charset="-122"/>
                <a:ea typeface="微软雅黑" panose="020B0503020204020204" charset="-122"/>
              </a:endParaRPr>
            </a:p>
          </p:txBody>
        </p:sp>
        <p:sp>
          <p:nvSpPr>
            <p:cNvPr id="42" name="矩形 41"/>
            <p:cNvSpPr/>
            <p:nvPr/>
          </p:nvSpPr>
          <p:spPr>
            <a:xfrm>
              <a:off x="8958" y="4143"/>
              <a:ext cx="8215" cy="3928"/>
            </a:xfrm>
            <a:prstGeom prst="rect">
              <a:avLst/>
            </a:prstGeom>
          </p:spPr>
          <p:txBody>
            <a:bodyPr wrap="square">
              <a:spAutoFit/>
            </a:bodyPr>
            <a:lstStyle/>
            <a:p>
              <a:pPr marL="285750" indent="-285750">
                <a:lnSpc>
                  <a:spcPct val="150000"/>
                </a:lnSpc>
                <a:buClr>
                  <a:schemeClr val="accent5">
                    <a:lumMod val="75000"/>
                  </a:schemeClr>
                </a:buClr>
                <a:buFont typeface="Wingdings" panose="05000000000000000000" pitchFamily="2" charset="2"/>
                <a:buChar char="p"/>
              </a:pPr>
              <a:r>
                <a:rPr lang="zh-CN" altLang="en-US" sz="1600" dirty="0">
                  <a:latin typeface="微软雅黑" panose="020B0503020204020204" charset="-122"/>
                  <a:ea typeface="微软雅黑" panose="020B0503020204020204" charset="-122"/>
                </a:rPr>
                <a:t>信息分散在各中心手中，打通成本非常</a:t>
              </a:r>
              <a:r>
                <a:rPr lang="zh-CN" altLang="en-US" sz="1600" dirty="0" smtClean="0">
                  <a:latin typeface="微软雅黑" panose="020B0503020204020204" charset="-122"/>
                  <a:ea typeface="微软雅黑" panose="020B0503020204020204" charset="-122"/>
                </a:rPr>
                <a:t>大</a:t>
              </a:r>
              <a:endParaRPr lang="en-US" altLang="zh-CN" sz="1600" dirty="0" smtClean="0">
                <a:latin typeface="微软雅黑" panose="020B0503020204020204" charset="-122"/>
                <a:ea typeface="微软雅黑" panose="020B0503020204020204" charset="-122"/>
              </a:endParaRPr>
            </a:p>
            <a:p>
              <a:pPr marL="285750" indent="-285750">
                <a:lnSpc>
                  <a:spcPct val="150000"/>
                </a:lnSpc>
                <a:buClr>
                  <a:schemeClr val="accent5">
                    <a:lumMod val="75000"/>
                  </a:schemeClr>
                </a:buClr>
                <a:buFont typeface="Wingdings" panose="05000000000000000000" pitchFamily="2" charset="2"/>
                <a:buChar char="p"/>
              </a:pPr>
              <a:r>
                <a:rPr lang="zh-CN" altLang="en-US" sz="1600" dirty="0">
                  <a:latin typeface="微软雅黑" panose="020B0503020204020204" charset="-122"/>
                  <a:ea typeface="微软雅黑" panose="020B0503020204020204" charset="-122"/>
                </a:rPr>
                <a:t>信息要按照中心化机构的体系要求进行运作（全球汇款）</a:t>
              </a:r>
            </a:p>
            <a:p>
              <a:pPr marL="285750" indent="-285750">
                <a:lnSpc>
                  <a:spcPct val="150000"/>
                </a:lnSpc>
                <a:buClr>
                  <a:schemeClr val="accent5">
                    <a:lumMod val="75000"/>
                  </a:schemeClr>
                </a:buClr>
                <a:buFont typeface="Wingdings" panose="05000000000000000000" pitchFamily="2" charset="2"/>
                <a:buChar char="p"/>
              </a:pPr>
              <a:r>
                <a:rPr lang="zh-CN" altLang="en-US" sz="1600" dirty="0">
                  <a:latin typeface="微软雅黑" panose="020B0503020204020204" charset="-122"/>
                  <a:ea typeface="微软雅黑" panose="020B0503020204020204" charset="-122"/>
                </a:rPr>
                <a:t>内部人员的篡改，黑客攻击，自然灾害</a:t>
              </a:r>
              <a:r>
                <a:rPr lang="zh-CN" altLang="en-US" sz="1600" dirty="0" smtClean="0">
                  <a:latin typeface="微软雅黑" panose="020B0503020204020204" charset="-122"/>
                  <a:ea typeface="微软雅黑" panose="020B0503020204020204" charset="-122"/>
                </a:rPr>
                <a:t>等</a:t>
              </a:r>
              <a:endParaRPr lang="zh-CN" altLang="en-US" sz="1600" dirty="0">
                <a:latin typeface="微软雅黑" panose="020B0503020204020204" charset="-122"/>
                <a:ea typeface="微软雅黑" panose="020B0503020204020204" charset="-122"/>
              </a:endParaRPr>
            </a:p>
          </p:txBody>
        </p:sp>
        <p:sp>
          <p:nvSpPr>
            <p:cNvPr id="43" name="矩形 42"/>
            <p:cNvSpPr/>
            <p:nvPr/>
          </p:nvSpPr>
          <p:spPr>
            <a:xfrm>
              <a:off x="8958" y="3030"/>
              <a:ext cx="5672" cy="706"/>
            </a:xfrm>
            <a:prstGeom prst="rect">
              <a:avLst/>
            </a:prstGeom>
          </p:spPr>
          <p:txBody>
            <a:bodyPr wrap="square">
              <a:spAutoFit/>
            </a:bodyPr>
            <a:lstStyle/>
            <a:p>
              <a:pPr>
                <a:lnSpc>
                  <a:spcPct val="125000"/>
                </a:lnSpc>
              </a:pPr>
              <a:r>
                <a:rPr lang="zh-CN" altLang="en-US" dirty="0" smtClean="0">
                  <a:solidFill>
                    <a:schemeClr val="accent1"/>
                  </a:solidFill>
                  <a:latin typeface="微软雅黑" panose="020B0503020204020204" charset="-122"/>
                  <a:ea typeface="微软雅黑" panose="020B0503020204020204" charset="-122"/>
                </a:rPr>
                <a:t>中心化的弊端</a:t>
              </a:r>
              <a:endParaRPr lang="zh-CN" altLang="en-US" dirty="0">
                <a:solidFill>
                  <a:schemeClr val="accent1"/>
                </a:solidFill>
                <a:latin typeface="微软雅黑" panose="020B0503020204020204" charset="-122"/>
                <a:ea typeface="微软雅黑" panose="020B0503020204020204" charset="-122"/>
              </a:endParaRPr>
            </a:p>
          </p:txBody>
        </p:sp>
      </p:grpSp>
      <p:sp>
        <p:nvSpPr>
          <p:cNvPr id="5" name="文本框 4"/>
          <p:cNvSpPr txBox="1"/>
          <p:nvPr/>
        </p:nvSpPr>
        <p:spPr>
          <a:xfrm>
            <a:off x="601561" y="1492963"/>
            <a:ext cx="1838528" cy="406971"/>
          </a:xfrm>
          <a:prstGeom prst="rect">
            <a:avLst/>
          </a:prstGeom>
          <a:noFill/>
        </p:spPr>
        <p:txBody>
          <a:bodyPr wrap="square" rtlCol="0">
            <a:spAutoFit/>
          </a:bodyPr>
          <a:lstStyle/>
          <a:p>
            <a:pPr>
              <a:lnSpc>
                <a:spcPct val="125000"/>
              </a:lnSpc>
            </a:pPr>
            <a:r>
              <a:rPr lang="zh-CN" altLang="en-US" dirty="0" smtClean="0">
                <a:solidFill>
                  <a:schemeClr val="accent1"/>
                </a:solidFill>
                <a:latin typeface="微软雅黑" panose="020B0503020204020204" charset="-122"/>
                <a:ea typeface="微软雅黑" panose="020B0503020204020204" charset="-122"/>
              </a:rPr>
              <a:t>现状</a:t>
            </a:r>
            <a:endParaRPr lang="zh-CN" altLang="en-US" dirty="0">
              <a:solidFill>
                <a:schemeClr val="accent1"/>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alphaModFix amt="58000"/>
            <a:extLst>
              <a:ext uri="{28A0092B-C50C-407E-A947-70E740481C1C}">
                <a14:useLocalDpi xmlns:a14="http://schemas.microsoft.com/office/drawing/2010/main" val="0"/>
              </a:ext>
            </a:extLst>
          </a:blip>
          <a:stretch>
            <a:fillRect/>
          </a:stretch>
        </p:blipFill>
        <p:spPr>
          <a:xfrm>
            <a:off x="-24319" y="2833687"/>
            <a:ext cx="9144000" cy="4024313"/>
          </a:xfrm>
          <a:prstGeom prst="rect">
            <a:avLst/>
          </a:prstGeom>
        </p:spPr>
      </p:pic>
      <p:sp>
        <p:nvSpPr>
          <p:cNvPr id="20" name="文本框 19"/>
          <p:cNvSpPr txBox="1"/>
          <p:nvPr/>
        </p:nvSpPr>
        <p:spPr>
          <a:xfrm>
            <a:off x="398780" y="316230"/>
            <a:ext cx="2774950" cy="384810"/>
          </a:xfrm>
          <a:prstGeom prst="rect">
            <a:avLst/>
          </a:prstGeom>
          <a:noFill/>
        </p:spPr>
        <p:txBody>
          <a:bodyPr wrap="square" rtlCol="0">
            <a:spAutoFit/>
          </a:bodyPr>
          <a:lstStyle/>
          <a:p>
            <a:r>
              <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为什么要有区块链？</a:t>
            </a:r>
          </a:p>
        </p:txBody>
      </p:sp>
      <p:cxnSp>
        <p:nvCxnSpPr>
          <p:cNvPr id="21" name="直线连接符 20"/>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grpSp>
        <p:nvGrpSpPr>
          <p:cNvPr id="14" name="组合 13"/>
          <p:cNvGrpSpPr/>
          <p:nvPr/>
        </p:nvGrpSpPr>
        <p:grpSpPr>
          <a:xfrm>
            <a:off x="270510" y="1247775"/>
            <a:ext cx="4297680" cy="4160511"/>
            <a:chOff x="300" y="2693"/>
            <a:chExt cx="7378" cy="6552"/>
          </a:xfrm>
        </p:grpSpPr>
        <p:grpSp>
          <p:nvGrpSpPr>
            <p:cNvPr id="5" name="组合 4"/>
            <p:cNvGrpSpPr/>
            <p:nvPr/>
          </p:nvGrpSpPr>
          <p:grpSpPr>
            <a:xfrm>
              <a:off x="520" y="2693"/>
              <a:ext cx="4360" cy="917"/>
              <a:chOff x="-335045" y="2033464"/>
              <a:chExt cx="2768475" cy="582639"/>
            </a:xfrm>
          </p:grpSpPr>
          <p:sp>
            <p:nvSpPr>
              <p:cNvPr id="6" name="矩形 5"/>
              <p:cNvSpPr/>
              <p:nvPr/>
            </p:nvSpPr>
            <p:spPr>
              <a:xfrm>
                <a:off x="-335045" y="2033464"/>
                <a:ext cx="2304256" cy="576064"/>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smtClean="0">
                    <a:latin typeface="微软雅黑" panose="020B0503020204020204" charset="-122"/>
                    <a:ea typeface="微软雅黑" panose="020B0503020204020204" charset="-122"/>
                  </a:rPr>
                  <a:t>信息去中心化</a:t>
                </a:r>
                <a:endParaRPr lang="zh-CN" altLang="en-US" dirty="0">
                  <a:latin typeface="微软雅黑" panose="020B0503020204020204" charset="-122"/>
                  <a:ea typeface="微软雅黑" panose="020B0503020204020204" charset="-122"/>
                </a:endParaRPr>
              </a:p>
            </p:txBody>
          </p:sp>
          <p:sp>
            <p:nvSpPr>
              <p:cNvPr id="7" name="矩形 6"/>
              <p:cNvSpPr/>
              <p:nvPr/>
            </p:nvSpPr>
            <p:spPr>
              <a:xfrm>
                <a:off x="2160932" y="2040039"/>
                <a:ext cx="272498" cy="5760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300" y="3950"/>
              <a:ext cx="7378" cy="5295"/>
            </a:xfrm>
            <a:prstGeom prst="rect">
              <a:avLst/>
            </a:prstGeom>
          </p:spPr>
          <p:txBody>
            <a:bodyPr wrap="square">
              <a:spAutoFit/>
            </a:bodyPr>
            <a:lstStyle/>
            <a:p>
              <a:pPr marL="285750" indent="-285750">
                <a:lnSpc>
                  <a:spcPct val="125000"/>
                </a:lnSpc>
                <a:spcBef>
                  <a:spcPts val="2000"/>
                </a:spcBef>
                <a:buClr>
                  <a:schemeClr val="accent5">
                    <a:lumMod val="50000"/>
                  </a:schemeClr>
                </a:buClr>
                <a:buFont typeface="Wingdings" panose="05000000000000000000" pitchFamily="2" charset="2"/>
                <a:buChar char="p"/>
                <a:defRPr/>
              </a:pPr>
              <a:r>
                <a:rPr lang="zh-CN" altLang="en-US" sz="1400" dirty="0">
                  <a:solidFill>
                    <a:srgbClr val="595959"/>
                  </a:solidFill>
                  <a:latin typeface="微软雅黑" panose="020B0503020204020204" charset="-122"/>
                  <a:ea typeface="微软雅黑" panose="020B0503020204020204" charset="-122"/>
                </a:rPr>
                <a:t>第一代互联网成功实现了信息去</a:t>
              </a:r>
              <a:r>
                <a:rPr lang="zh-CN" altLang="en-US" sz="1400" dirty="0" smtClean="0">
                  <a:solidFill>
                    <a:srgbClr val="595959"/>
                  </a:solidFill>
                  <a:latin typeface="微软雅黑" panose="020B0503020204020204" charset="-122"/>
                  <a:ea typeface="微软雅黑" panose="020B0503020204020204" charset="-122"/>
                </a:rPr>
                <a:t>中心化：生活信息、知识、新闻、资料</a:t>
              </a:r>
              <a:r>
                <a:rPr lang="en-US" altLang="zh-CN" sz="1400" dirty="0" smtClean="0">
                  <a:solidFill>
                    <a:srgbClr val="595959"/>
                  </a:solidFill>
                  <a:latin typeface="微软雅黑" panose="020B0503020204020204" charset="-122"/>
                  <a:ea typeface="微软雅黑" panose="020B0503020204020204" charset="-122"/>
                </a:rPr>
                <a:t>…</a:t>
              </a:r>
              <a:endParaRPr lang="zh-CN" altLang="en-US" sz="1400" dirty="0">
                <a:solidFill>
                  <a:srgbClr val="595959"/>
                </a:solidFill>
                <a:latin typeface="微软雅黑" panose="020B0503020204020204" charset="-122"/>
                <a:ea typeface="微软雅黑" panose="020B0503020204020204" charset="-122"/>
              </a:endParaRPr>
            </a:p>
            <a:p>
              <a:pPr marL="285750" indent="-285750">
                <a:lnSpc>
                  <a:spcPct val="125000"/>
                </a:lnSpc>
                <a:spcBef>
                  <a:spcPts val="2000"/>
                </a:spcBef>
                <a:buClr>
                  <a:schemeClr val="accent5">
                    <a:lumMod val="50000"/>
                  </a:schemeClr>
                </a:buClr>
                <a:buFont typeface="Wingdings" panose="05000000000000000000" pitchFamily="2" charset="2"/>
                <a:buChar char="p"/>
                <a:defRPr/>
              </a:pPr>
              <a:r>
                <a:rPr lang="zh-CN" altLang="en-US" sz="1400" dirty="0">
                  <a:solidFill>
                    <a:srgbClr val="595959"/>
                  </a:solidFill>
                  <a:latin typeface="微软雅黑" panose="020B0503020204020204" charset="-122"/>
                  <a:ea typeface="微软雅黑" panose="020B0503020204020204" charset="-122"/>
                </a:rPr>
                <a:t>互联网的起点是</a:t>
              </a:r>
              <a:r>
                <a:rPr lang="en-US" altLang="zh-CN" sz="1400" dirty="0">
                  <a:solidFill>
                    <a:srgbClr val="595959"/>
                  </a:solidFill>
                  <a:latin typeface="微软雅黑" panose="020B0503020204020204" charset="-122"/>
                  <a:ea typeface="微软雅黑" panose="020B0503020204020204" charset="-122"/>
                </a:rPr>
                <a:t>TCP/IP </a:t>
              </a:r>
              <a:r>
                <a:rPr lang="zh-CN" altLang="en-US" sz="1400" dirty="0">
                  <a:solidFill>
                    <a:srgbClr val="595959"/>
                  </a:solidFill>
                  <a:latin typeface="微软雅黑" panose="020B0503020204020204" charset="-122"/>
                  <a:ea typeface="微软雅黑" panose="020B0503020204020204" charset="-122"/>
                </a:rPr>
                <a:t>协议（执行一个网络上所有节点统一格式对等传输信息的开放代码）</a:t>
              </a:r>
              <a:r>
                <a:rPr lang="en-US" altLang="zh-CN" sz="1400" dirty="0">
                  <a:solidFill>
                    <a:srgbClr val="595959"/>
                  </a:solidFill>
                  <a:latin typeface="微软雅黑" panose="020B0503020204020204" charset="-122"/>
                  <a:ea typeface="微软雅黑" panose="020B0503020204020204" charset="-122"/>
                </a:rPr>
                <a:t>——</a:t>
              </a:r>
              <a:r>
                <a:rPr lang="zh-CN" altLang="en-US" sz="1400" dirty="0">
                  <a:solidFill>
                    <a:srgbClr val="595959"/>
                  </a:solidFill>
                  <a:latin typeface="微软雅黑" panose="020B0503020204020204" charset="-122"/>
                  <a:ea typeface="微软雅黑" panose="020B0503020204020204" charset="-122"/>
                </a:rPr>
                <a:t>信息分享与实时</a:t>
              </a:r>
              <a:r>
                <a:rPr lang="zh-CN" altLang="en-US" sz="1400" dirty="0" smtClean="0">
                  <a:solidFill>
                    <a:srgbClr val="595959"/>
                  </a:solidFill>
                  <a:latin typeface="微软雅黑" panose="020B0503020204020204" charset="-122"/>
                  <a:ea typeface="微软雅黑" panose="020B0503020204020204" charset="-122"/>
                </a:rPr>
                <a:t>更新</a:t>
              </a:r>
              <a:endParaRPr lang="en-US" altLang="zh-CN" sz="1400" dirty="0" smtClean="0">
                <a:solidFill>
                  <a:srgbClr val="595959"/>
                </a:solidFill>
                <a:latin typeface="微软雅黑" panose="020B0503020204020204" charset="-122"/>
                <a:ea typeface="微软雅黑" panose="020B0503020204020204" charset="-122"/>
              </a:endParaRPr>
            </a:p>
            <a:p>
              <a:pPr marL="285750" indent="-285750">
                <a:lnSpc>
                  <a:spcPct val="125000"/>
                </a:lnSpc>
                <a:spcBef>
                  <a:spcPts val="2000"/>
                </a:spcBef>
                <a:buClr>
                  <a:schemeClr val="accent5">
                    <a:lumMod val="50000"/>
                  </a:schemeClr>
                </a:buClr>
                <a:buFont typeface="Wingdings" panose="05000000000000000000" pitchFamily="2" charset="2"/>
                <a:buChar char="p"/>
                <a:defRPr/>
              </a:pPr>
              <a:r>
                <a:rPr lang="zh-CN" altLang="en-US" sz="1400" dirty="0">
                  <a:solidFill>
                    <a:srgbClr val="595959"/>
                  </a:solidFill>
                  <a:latin typeface="微软雅黑" panose="020B0503020204020204" charset="-122"/>
                  <a:ea typeface="微软雅黑" panose="020B0503020204020204" charset="-122"/>
                </a:rPr>
                <a:t>互联网就是消灭那个价值很低、成本很高的（信息）供应</a:t>
              </a:r>
              <a:r>
                <a:rPr lang="zh-CN" altLang="en-US" sz="1400" dirty="0" smtClean="0">
                  <a:solidFill>
                    <a:srgbClr val="595959"/>
                  </a:solidFill>
                  <a:latin typeface="微软雅黑" panose="020B0503020204020204" charset="-122"/>
                  <a:ea typeface="微软雅黑" panose="020B0503020204020204" charset="-122"/>
                </a:rPr>
                <a:t>链</a:t>
              </a:r>
              <a:r>
                <a:rPr lang="zh-CN" altLang="en-US" sz="1400" dirty="0">
                  <a:solidFill>
                    <a:srgbClr val="595959"/>
                  </a:solidFill>
                  <a:latin typeface="微软雅黑" panose="020B0503020204020204" charset="-122"/>
                  <a:ea typeface="微软雅黑" panose="020B0503020204020204" charset="-122"/>
                </a:rPr>
                <a:t>：</a:t>
              </a:r>
              <a:r>
                <a:rPr lang="zh-CN" altLang="en-US" sz="1400" dirty="0" smtClean="0">
                  <a:solidFill>
                    <a:srgbClr val="595959"/>
                  </a:solidFill>
                  <a:latin typeface="微软雅黑" panose="020B0503020204020204" charset="-122"/>
                  <a:ea typeface="微软雅黑" panose="020B0503020204020204" charset="-122"/>
                </a:rPr>
                <a:t>它</a:t>
              </a:r>
              <a:r>
                <a:rPr lang="zh-CN" altLang="en-US" sz="1400" dirty="0">
                  <a:solidFill>
                    <a:srgbClr val="595959"/>
                  </a:solidFill>
                  <a:latin typeface="微软雅黑" panose="020B0503020204020204" charset="-122"/>
                  <a:ea typeface="微软雅黑" panose="020B0503020204020204" charset="-122"/>
                </a:rPr>
                <a:t>开放、互联、对等、全球化、去中心化     </a:t>
              </a:r>
              <a:r>
                <a:rPr lang="en-US" altLang="zh-CN" sz="1400" dirty="0" smtClean="0">
                  <a:solidFill>
                    <a:srgbClr val="595959"/>
                  </a:solidFill>
                  <a:latin typeface="微软雅黑" panose="020B0503020204020204" charset="-122"/>
                  <a:ea typeface="微软雅黑" panose="020B0503020204020204" charset="-122"/>
                </a:rPr>
                <a:t>——</a:t>
              </a:r>
              <a:r>
                <a:rPr lang="zh-CN" altLang="en-US" sz="1400" dirty="0" smtClean="0">
                  <a:solidFill>
                    <a:srgbClr val="595959"/>
                  </a:solidFill>
                  <a:latin typeface="微软雅黑" panose="020B0503020204020204" charset="-122"/>
                  <a:ea typeface="微软雅黑" panose="020B0503020204020204" charset="-122"/>
                </a:rPr>
                <a:t>阿里巴巴</a:t>
              </a:r>
              <a:r>
                <a:rPr lang="zh-CN" altLang="en-US" sz="1400" dirty="0">
                  <a:solidFill>
                    <a:srgbClr val="595959"/>
                  </a:solidFill>
                  <a:latin typeface="微软雅黑" panose="020B0503020204020204" charset="-122"/>
                  <a:ea typeface="微软雅黑" panose="020B0503020204020204" charset="-122"/>
                </a:rPr>
                <a:t>副总裁高红冰</a:t>
              </a:r>
            </a:p>
            <a:p>
              <a:pPr marL="285750" indent="-285750">
                <a:lnSpc>
                  <a:spcPct val="125000"/>
                </a:lnSpc>
                <a:spcBef>
                  <a:spcPts val="2000"/>
                </a:spcBef>
                <a:buClr>
                  <a:schemeClr val="accent5">
                    <a:lumMod val="50000"/>
                  </a:schemeClr>
                </a:buClr>
                <a:buFont typeface="Wingdings" panose="05000000000000000000" pitchFamily="2" charset="2"/>
                <a:buChar char="p"/>
                <a:defRPr/>
              </a:pPr>
              <a:endParaRPr lang="zh-CN" altLang="en-US" dirty="0">
                <a:solidFill>
                  <a:srgbClr val="595959"/>
                </a:solidFill>
                <a:latin typeface="微软雅黑" panose="020B0503020204020204" charset="-122"/>
                <a:ea typeface="微软雅黑" panose="020B0503020204020204" charset="-122"/>
              </a:endParaRPr>
            </a:p>
          </p:txBody>
        </p:sp>
      </p:grpSp>
      <p:grpSp>
        <p:nvGrpSpPr>
          <p:cNvPr id="2" name="组合 1"/>
          <p:cNvGrpSpPr/>
          <p:nvPr/>
        </p:nvGrpSpPr>
        <p:grpSpPr>
          <a:xfrm>
            <a:off x="4843350" y="1225047"/>
            <a:ext cx="2361951" cy="644619"/>
            <a:chOff x="152083" y="1808751"/>
            <a:chExt cx="2788292" cy="584151"/>
          </a:xfrm>
        </p:grpSpPr>
        <p:sp>
          <p:nvSpPr>
            <p:cNvPr id="10" name="矩形 9"/>
            <p:cNvSpPr/>
            <p:nvPr/>
          </p:nvSpPr>
          <p:spPr>
            <a:xfrm>
              <a:off x="152083" y="1808751"/>
              <a:ext cx="2304256" cy="576064"/>
            </a:xfrm>
            <a:prstGeom prst="rect">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latin typeface="微软雅黑" panose="020B0503020204020204" charset="-122"/>
                  <a:ea typeface="微软雅黑" panose="020B0503020204020204" charset="-122"/>
                </a:rPr>
                <a:t>信用</a:t>
              </a:r>
              <a:r>
                <a:rPr lang="zh-CN" altLang="en-US" dirty="0" smtClean="0">
                  <a:latin typeface="微软雅黑" panose="020B0503020204020204" charset="-122"/>
                  <a:ea typeface="微软雅黑" panose="020B0503020204020204" charset="-122"/>
                </a:rPr>
                <a:t>去中心化</a:t>
              </a:r>
              <a:endParaRPr lang="zh-CN" altLang="en-US" dirty="0">
                <a:latin typeface="微软雅黑" panose="020B0503020204020204" charset="-122"/>
                <a:ea typeface="微软雅黑" panose="020B0503020204020204" charset="-122"/>
              </a:endParaRPr>
            </a:p>
          </p:txBody>
        </p:sp>
        <p:sp>
          <p:nvSpPr>
            <p:cNvPr id="11" name="矩形 10"/>
            <p:cNvSpPr/>
            <p:nvPr/>
          </p:nvSpPr>
          <p:spPr>
            <a:xfrm>
              <a:off x="2667878" y="1816838"/>
              <a:ext cx="272497" cy="57606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4741028" y="2045968"/>
            <a:ext cx="4330691" cy="1132105"/>
          </a:xfrm>
          <a:prstGeom prst="rect">
            <a:avLst/>
          </a:prstGeom>
        </p:spPr>
        <p:txBody>
          <a:bodyPr wrap="square">
            <a:spAutoFit/>
          </a:bodyPr>
          <a:lstStyle/>
          <a:p>
            <a:pPr marL="285750" indent="-285750">
              <a:lnSpc>
                <a:spcPct val="125000"/>
              </a:lnSpc>
              <a:spcBef>
                <a:spcPts val="2000"/>
              </a:spcBef>
              <a:buClr>
                <a:schemeClr val="accent5">
                  <a:lumMod val="50000"/>
                </a:schemeClr>
              </a:buClr>
              <a:buFont typeface="Wingdings" panose="05000000000000000000" pitchFamily="2" charset="2"/>
              <a:buChar char="p"/>
              <a:defRPr/>
            </a:pPr>
            <a:r>
              <a:rPr lang="zh-CN" altLang="en-US" sz="1400" dirty="0">
                <a:solidFill>
                  <a:srgbClr val="595959"/>
                </a:solidFill>
                <a:latin typeface="微软雅黑" panose="020B0503020204020204" charset="-122"/>
                <a:ea typeface="微软雅黑" panose="020B0503020204020204" charset="-122"/>
              </a:rPr>
              <a:t>没有“中介”的信用背书很难实现陌生人间的</a:t>
            </a:r>
            <a:r>
              <a:rPr lang="zh-CN" altLang="en-US" sz="1400" dirty="0" smtClean="0">
                <a:solidFill>
                  <a:srgbClr val="595959"/>
                </a:solidFill>
                <a:latin typeface="微软雅黑" panose="020B0503020204020204" charset="-122"/>
                <a:ea typeface="微软雅黑" panose="020B0503020204020204" charset="-122"/>
              </a:rPr>
              <a:t>信用交易：银行，结算机构，淘宝</a:t>
            </a:r>
            <a:r>
              <a:rPr lang="en-US" altLang="zh-CN" sz="1400" dirty="0" smtClean="0">
                <a:solidFill>
                  <a:srgbClr val="595959"/>
                </a:solidFill>
                <a:latin typeface="微软雅黑" panose="020B0503020204020204" charset="-122"/>
                <a:ea typeface="微软雅黑" panose="020B0503020204020204" charset="-122"/>
              </a:rPr>
              <a:t>…</a:t>
            </a:r>
            <a:endParaRPr lang="zh-CN" altLang="en-US" sz="1400" dirty="0">
              <a:solidFill>
                <a:srgbClr val="595959"/>
              </a:solidFill>
              <a:latin typeface="微软雅黑" panose="020B0503020204020204" charset="-122"/>
              <a:ea typeface="微软雅黑" panose="020B0503020204020204" charset="-122"/>
            </a:endParaRPr>
          </a:p>
          <a:p>
            <a:pPr marL="285750" indent="-285750">
              <a:lnSpc>
                <a:spcPct val="125000"/>
              </a:lnSpc>
              <a:spcBef>
                <a:spcPts val="2000"/>
              </a:spcBef>
              <a:buClr>
                <a:schemeClr val="accent5">
                  <a:lumMod val="50000"/>
                </a:schemeClr>
              </a:buClr>
              <a:buFont typeface="Wingdings" panose="05000000000000000000" pitchFamily="2" charset="2"/>
              <a:buChar char="p"/>
              <a:defRPr/>
            </a:pPr>
            <a:r>
              <a:rPr lang="zh-CN" altLang="en-US" sz="1400" dirty="0" smtClean="0">
                <a:solidFill>
                  <a:srgbClr val="595959"/>
                </a:solidFill>
                <a:latin typeface="微软雅黑" panose="020B0503020204020204" charset="-122"/>
                <a:ea typeface="微软雅黑" panose="020B0503020204020204" charset="-122"/>
              </a:rPr>
              <a:t>中心化带来的成本与日俱增</a:t>
            </a:r>
            <a:endParaRPr lang="zh-CN" altLang="en-US" sz="1400" dirty="0">
              <a:solidFill>
                <a:srgbClr val="595959"/>
              </a:solidFill>
              <a:latin typeface="微软雅黑" panose="020B0503020204020204" charset="-122"/>
              <a:ea typeface="微软雅黑" panose="020B0503020204020204" charset="-122"/>
            </a:endParaRPr>
          </a:p>
        </p:txBody>
      </p:sp>
      <p:sp>
        <p:nvSpPr>
          <p:cNvPr id="13" name="矩形 12"/>
          <p:cNvSpPr/>
          <p:nvPr/>
        </p:nvSpPr>
        <p:spPr>
          <a:xfrm>
            <a:off x="466928" y="5215257"/>
            <a:ext cx="5040792" cy="830997"/>
          </a:xfrm>
          <a:prstGeom prst="rect">
            <a:avLst/>
          </a:prstGeom>
        </p:spPr>
        <p:txBody>
          <a:bodyPr wrap="square">
            <a:spAutoFit/>
          </a:bodyPr>
          <a:lstStyle/>
          <a:p>
            <a:pPr>
              <a:lnSpc>
                <a:spcPct val="150000"/>
              </a:lnSpc>
            </a:pPr>
            <a:r>
              <a:rPr lang="zh-CN" altLang="en-US" sz="1600" b="1" dirty="0">
                <a:solidFill>
                  <a:schemeClr val="accent1"/>
                </a:solidFill>
                <a:latin typeface="微软雅黑" panose="020B0503020204020204" charset="-122"/>
                <a:ea typeface="微软雅黑" panose="020B0503020204020204" charset="-122"/>
              </a:rPr>
              <a:t>能否在互联网中创造一种技术，这种</a:t>
            </a:r>
            <a:r>
              <a:rPr lang="zh-CN" altLang="en-US" sz="1600" b="1" dirty="0" smtClean="0">
                <a:solidFill>
                  <a:schemeClr val="accent1"/>
                </a:solidFill>
                <a:latin typeface="微软雅黑" panose="020B0503020204020204" charset="-122"/>
                <a:ea typeface="微软雅黑" panose="020B0503020204020204" charset="-122"/>
              </a:rPr>
              <a:t>技术在</a:t>
            </a:r>
            <a:r>
              <a:rPr lang="zh-CN" altLang="en-US" sz="1600" b="1" dirty="0">
                <a:solidFill>
                  <a:schemeClr val="accent1"/>
                </a:solidFill>
                <a:latin typeface="微软雅黑" panose="020B0503020204020204" charset="-122"/>
                <a:ea typeface="微软雅黑" panose="020B0503020204020204" charset="-122"/>
              </a:rPr>
              <a:t>无法保证人们互相信任的前提下，还</a:t>
            </a:r>
            <a:r>
              <a:rPr lang="zh-CN" altLang="en-US" sz="1600" b="1" dirty="0" smtClean="0">
                <a:solidFill>
                  <a:schemeClr val="accent1"/>
                </a:solidFill>
                <a:latin typeface="微软雅黑" panose="020B0503020204020204" charset="-122"/>
                <a:ea typeface="微软雅黑" panose="020B0503020204020204" charset="-122"/>
              </a:rPr>
              <a:t>可以从事</a:t>
            </a:r>
            <a:r>
              <a:rPr lang="zh-CN" altLang="en-US" sz="1600" b="1" dirty="0">
                <a:solidFill>
                  <a:schemeClr val="accent1"/>
                </a:solidFill>
                <a:latin typeface="微软雅黑" panose="020B0503020204020204" charset="-122"/>
                <a:ea typeface="微软雅黑" panose="020B0503020204020204" charset="-122"/>
              </a:rPr>
              <a:t>价值交换的活动？</a:t>
            </a:r>
            <a:endParaRPr lang="en-US" altLang="zh-CN" sz="1600" b="1" dirty="0">
              <a:solidFill>
                <a:schemeClr val="accent1"/>
              </a:solidFill>
              <a:latin typeface="微软雅黑" panose="020B0503020204020204" charset="-122"/>
              <a:ea typeface="微软雅黑" panose="020B0503020204020204" charset="-122"/>
            </a:endParaRPr>
          </a:p>
        </p:txBody>
      </p:sp>
      <p:sp>
        <p:nvSpPr>
          <p:cNvPr id="16" name="矩形 15"/>
          <p:cNvSpPr/>
          <p:nvPr/>
        </p:nvSpPr>
        <p:spPr>
          <a:xfrm>
            <a:off x="6696849" y="5408286"/>
            <a:ext cx="1928398" cy="369332"/>
          </a:xfrm>
          <a:prstGeom prst="rect">
            <a:avLst/>
          </a:prstGeom>
        </p:spPr>
        <p:txBody>
          <a:bodyPr wrap="square">
            <a:spAutoFit/>
          </a:bodyPr>
          <a:lstStyle/>
          <a:p>
            <a:r>
              <a:rPr lang="zh-CN" altLang="en-US" dirty="0" smtClean="0">
                <a:solidFill>
                  <a:schemeClr val="accent6"/>
                </a:solidFill>
                <a:latin typeface="微软雅黑" panose="020B0503020204020204" charset="-122"/>
                <a:ea typeface="微软雅黑" panose="020B0503020204020204" charset="-122"/>
              </a:rPr>
              <a:t>区块链技术</a:t>
            </a:r>
          </a:p>
        </p:txBody>
      </p:sp>
      <p:cxnSp>
        <p:nvCxnSpPr>
          <p:cNvPr id="4" name="直线箭头连接符 3"/>
          <p:cNvCxnSpPr/>
          <p:nvPr/>
        </p:nvCxnSpPr>
        <p:spPr>
          <a:xfrm>
            <a:off x="5661501" y="5630755"/>
            <a:ext cx="80739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2">
            <a:alphaModFix amt="58000"/>
            <a:extLst>
              <a:ext uri="{28A0092B-C50C-407E-A947-70E740481C1C}">
                <a14:useLocalDpi xmlns:a14="http://schemas.microsoft.com/office/drawing/2010/main" val="0"/>
              </a:ext>
            </a:extLst>
          </a:blip>
          <a:stretch>
            <a:fillRect/>
          </a:stretch>
        </p:blipFill>
        <p:spPr>
          <a:xfrm>
            <a:off x="-4863" y="2833687"/>
            <a:ext cx="9144000" cy="4024313"/>
          </a:xfrm>
          <a:prstGeom prst="rect">
            <a:avLst/>
          </a:prstGeom>
        </p:spPr>
      </p:pic>
      <p:sp>
        <p:nvSpPr>
          <p:cNvPr id="20" name="文本框 19"/>
          <p:cNvSpPr txBox="1"/>
          <p:nvPr/>
        </p:nvSpPr>
        <p:spPr>
          <a:xfrm>
            <a:off x="398780" y="316230"/>
            <a:ext cx="2774950" cy="384810"/>
          </a:xfrm>
          <a:prstGeom prst="rect">
            <a:avLst/>
          </a:prstGeom>
          <a:noFill/>
        </p:spPr>
        <p:txBody>
          <a:bodyPr wrap="square" rtlCol="0">
            <a:spAutoFit/>
          </a:bodyPr>
          <a:lstStyle/>
          <a:p>
            <a:r>
              <a:rPr kumimoji="1" lang="zh-CN" altLang="en-US" dirty="0">
                <a:solidFill>
                  <a:schemeClr val="tx1">
                    <a:lumMod val="65000"/>
                    <a:lumOff val="35000"/>
                  </a:schemeClr>
                </a:solidFill>
                <a:latin typeface="微软雅黑" panose="020B0503020204020204" charset="-122"/>
                <a:ea typeface="微软雅黑" panose="020B0503020204020204" charset="-122"/>
                <a:cs typeface="微软雅黑" panose="020B0503020204020204" charset="-122"/>
              </a:rPr>
              <a:t>为什么要有区块链？</a:t>
            </a:r>
          </a:p>
        </p:txBody>
      </p:sp>
      <p:cxnSp>
        <p:nvCxnSpPr>
          <p:cNvPr id="21" name="直线连接符 20"/>
          <p:cNvCxnSpPr/>
          <p:nvPr/>
        </p:nvCxnSpPr>
        <p:spPr>
          <a:xfrm>
            <a:off x="466928" y="817123"/>
            <a:ext cx="8161506" cy="0"/>
          </a:xfrm>
          <a:prstGeom prst="line">
            <a:avLst/>
          </a:prstGeom>
          <a:ln w="6350"/>
        </p:spPr>
        <p:style>
          <a:lnRef idx="2">
            <a:schemeClr val="accent1"/>
          </a:lnRef>
          <a:fillRef idx="0">
            <a:schemeClr val="accent1"/>
          </a:fillRef>
          <a:effectRef idx="1">
            <a:schemeClr val="accent1"/>
          </a:effectRef>
          <a:fontRef idx="minor">
            <a:schemeClr val="tx1"/>
          </a:fontRef>
        </p:style>
      </p:cxn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64488" y="316010"/>
            <a:ext cx="863946" cy="420422"/>
          </a:xfrm>
          <a:prstGeom prst="rect">
            <a:avLst/>
          </a:prstGeom>
        </p:spPr>
      </p:pic>
      <p:sp>
        <p:nvSpPr>
          <p:cNvPr id="17" name="AutoShape 4"/>
          <p:cNvSpPr>
            <a:spLocks noChangeArrowheads="1"/>
          </p:cNvSpPr>
          <p:nvPr/>
        </p:nvSpPr>
        <p:spPr bwMode="gray">
          <a:xfrm>
            <a:off x="466942" y="1141963"/>
            <a:ext cx="8136904" cy="1080120"/>
          </a:xfrm>
          <a:prstGeom prst="roundRect">
            <a:avLst>
              <a:gd name="adj" fmla="val 16667"/>
            </a:avLst>
          </a:prstGeom>
          <a:noFill/>
          <a:ln w="19050">
            <a:solidFill>
              <a:schemeClr val="accent1"/>
            </a:solidFill>
            <a:prstDash val="dash"/>
            <a:round/>
          </a:ln>
          <a:effectLst>
            <a:outerShdw blurRad="63500" dist="99190" dir="2388334" algn="ctr" rotWithShape="0">
              <a:schemeClr val="bg2">
                <a:alpha val="50000"/>
              </a:schemeClr>
            </a:outerShdw>
          </a:effectLst>
        </p:spPr>
        <p:txBody>
          <a:bodyPr wrap="none" anchor="ctr"/>
          <a:lstStyle/>
          <a:p>
            <a:pPr>
              <a:defRPr/>
            </a:pPr>
            <a:endParaRPr lang="zh-CN" altLang="en-US">
              <a:ln>
                <a:solidFill>
                  <a:schemeClr val="bg2">
                    <a:lumMod val="50000"/>
                  </a:schemeClr>
                </a:solidFill>
              </a:ln>
              <a:latin typeface="Arial" panose="020B0604020202020204" pitchFamily="34" charset="0"/>
              <a:ea typeface="宋体" panose="02010600030101010101" pitchFamily="2" charset="-122"/>
            </a:endParaRPr>
          </a:p>
        </p:txBody>
      </p:sp>
      <p:sp>
        <p:nvSpPr>
          <p:cNvPr id="18" name="矩形 17"/>
          <p:cNvSpPr/>
          <p:nvPr/>
        </p:nvSpPr>
        <p:spPr>
          <a:xfrm>
            <a:off x="615274" y="1268961"/>
            <a:ext cx="7988572" cy="830997"/>
          </a:xfrm>
          <a:prstGeom prst="rect">
            <a:avLst/>
          </a:prstGeom>
        </p:spPr>
        <p:txBody>
          <a:bodyPr wrap="square">
            <a:spAutoFit/>
          </a:bodyPr>
          <a:lstStyle/>
          <a:p>
            <a:r>
              <a:rPr lang="zh-CN" altLang="en-US" sz="1600" dirty="0">
                <a:solidFill>
                  <a:schemeClr val="accent1"/>
                </a:solidFill>
                <a:latin typeface="微软雅黑" panose="020B0503020204020204" charset="-122"/>
                <a:ea typeface="微软雅黑" panose="020B0503020204020204" charset="-122"/>
              </a:rPr>
              <a:t>“区块链”</a:t>
            </a:r>
            <a:r>
              <a:rPr lang="zh-CN" altLang="en-US" sz="1600" dirty="0" smtClean="0">
                <a:solidFill>
                  <a:schemeClr val="accent1"/>
                </a:solidFill>
                <a:latin typeface="微软雅黑" panose="020B0503020204020204" charset="-122"/>
                <a:ea typeface="微软雅黑" panose="020B0503020204020204" charset="-122"/>
              </a:rPr>
              <a:t>技术是指通过去中心化和去信任的方式集体维护一个可靠数据库的技术。并不是一种单一的、全新的技术，而是多种现有技术（加密算法、</a:t>
            </a:r>
            <a:r>
              <a:rPr lang="en-US" altLang="zh-CN" sz="1600" dirty="0" smtClean="0">
                <a:solidFill>
                  <a:schemeClr val="accent1"/>
                </a:solidFill>
                <a:latin typeface="微软雅黑" panose="020B0503020204020204" charset="-122"/>
                <a:ea typeface="微软雅黑" panose="020B0503020204020204" charset="-122"/>
              </a:rPr>
              <a:t>P2P</a:t>
            </a:r>
            <a:r>
              <a:rPr lang="zh-CN" altLang="en-US" sz="1600" dirty="0" smtClean="0">
                <a:solidFill>
                  <a:schemeClr val="accent1"/>
                </a:solidFill>
                <a:latin typeface="微软雅黑" panose="020B0503020204020204" charset="-122"/>
                <a:ea typeface="微软雅黑" panose="020B0503020204020204" charset="-122"/>
              </a:rPr>
              <a:t>文件传输等）整合的结果。</a:t>
            </a:r>
            <a:endParaRPr lang="zh-CN" altLang="en-US" sz="1600" dirty="0">
              <a:solidFill>
                <a:schemeClr val="accent1"/>
              </a:solidFill>
              <a:latin typeface="微软雅黑" panose="020B0503020204020204" charset="-122"/>
              <a:ea typeface="微软雅黑" panose="020B0503020204020204" charset="-122"/>
            </a:endParaRPr>
          </a:p>
        </p:txBody>
      </p:sp>
      <p:sp>
        <p:nvSpPr>
          <p:cNvPr id="19" name="矩形 18"/>
          <p:cNvSpPr/>
          <p:nvPr/>
        </p:nvSpPr>
        <p:spPr>
          <a:xfrm>
            <a:off x="404352" y="2473831"/>
            <a:ext cx="8064896" cy="1539011"/>
          </a:xfrm>
          <a:prstGeom prst="rect">
            <a:avLst/>
          </a:prstGeom>
        </p:spPr>
        <p:txBody>
          <a:bodyPr wrap="square">
            <a:spAutoFit/>
          </a:bodyPr>
          <a:lstStyle/>
          <a:p>
            <a:pPr marL="285750" indent="-285750">
              <a:lnSpc>
                <a:spcPct val="125000"/>
              </a:lnSpc>
              <a:spcBef>
                <a:spcPts val="2000"/>
              </a:spcBef>
              <a:buClr>
                <a:schemeClr val="accent5">
                  <a:lumMod val="50000"/>
                </a:schemeClr>
              </a:buClr>
              <a:buFont typeface="Wingdings" panose="05000000000000000000" pitchFamily="2" charset="2"/>
              <a:buChar char="p"/>
              <a:defRPr/>
            </a:pPr>
            <a:r>
              <a:rPr lang="zh-CN" altLang="en-US" dirty="0" smtClean="0">
                <a:solidFill>
                  <a:srgbClr val="595959"/>
                </a:solidFill>
                <a:latin typeface="微软雅黑" panose="020B0503020204020204" charset="-122"/>
                <a:ea typeface="微软雅黑" panose="020B0503020204020204" charset="-122"/>
              </a:rPr>
              <a:t> </a:t>
            </a:r>
            <a:r>
              <a:rPr lang="zh-CN" altLang="en-US" sz="1600" dirty="0" smtClean="0">
                <a:solidFill>
                  <a:srgbClr val="595959"/>
                </a:solidFill>
                <a:latin typeface="微软雅黑" panose="020B0503020204020204" charset="-122"/>
                <a:ea typeface="微软雅黑" panose="020B0503020204020204" charset="-122"/>
              </a:rPr>
              <a:t>从</a:t>
            </a:r>
            <a:r>
              <a:rPr lang="zh-CN" altLang="en-US" sz="1600" dirty="0">
                <a:solidFill>
                  <a:srgbClr val="595959"/>
                </a:solidFill>
                <a:latin typeface="微软雅黑" panose="020B0503020204020204" charset="-122"/>
                <a:ea typeface="微软雅黑" panose="020B0503020204020204" charset="-122"/>
              </a:rPr>
              <a:t>数据的角度来看： </a:t>
            </a:r>
            <a:r>
              <a:rPr lang="zh-CN" altLang="en-US" sz="1600" dirty="0">
                <a:solidFill>
                  <a:srgbClr val="FF0000"/>
                </a:solidFill>
                <a:latin typeface="微软雅黑" panose="020B0503020204020204" charset="-122"/>
                <a:ea typeface="微软雅黑" panose="020B0503020204020204" charset="-122"/>
              </a:rPr>
              <a:t>分布式</a:t>
            </a:r>
            <a:r>
              <a:rPr lang="zh-CN" altLang="en-US" sz="1600" dirty="0">
                <a:solidFill>
                  <a:srgbClr val="595959"/>
                </a:solidFill>
                <a:latin typeface="微软雅黑" panose="020B0503020204020204" charset="-122"/>
                <a:ea typeface="微软雅黑" panose="020B0503020204020204" charset="-122"/>
              </a:rPr>
              <a:t>数据库（存储与记录</a:t>
            </a:r>
            <a:r>
              <a:rPr lang="zh-CN" altLang="en-US" sz="1600" dirty="0" smtClean="0">
                <a:solidFill>
                  <a:srgbClr val="595959"/>
                </a:solidFill>
                <a:latin typeface="微软雅黑" panose="020B0503020204020204" charset="-122"/>
                <a:ea typeface="微软雅黑" panose="020B0503020204020204" charset="-122"/>
              </a:rPr>
              <a:t>），</a:t>
            </a:r>
            <a:r>
              <a:rPr lang="en-US" altLang="zh-CN" sz="1600" dirty="0">
                <a:solidFill>
                  <a:srgbClr val="595959"/>
                </a:solidFill>
                <a:latin typeface="微软雅黑" panose="020B0503020204020204" charset="-122"/>
                <a:ea typeface="微软雅黑" panose="020B0503020204020204" charset="-122"/>
              </a:rPr>
              <a:t>P2P </a:t>
            </a:r>
            <a:r>
              <a:rPr lang="zh-CN" altLang="en-US" sz="1600" dirty="0">
                <a:solidFill>
                  <a:srgbClr val="595959"/>
                </a:solidFill>
                <a:latin typeface="微软雅黑" panose="020B0503020204020204" charset="-122"/>
                <a:ea typeface="微软雅黑" panose="020B0503020204020204" charset="-122"/>
              </a:rPr>
              <a:t>的自组织网络</a:t>
            </a:r>
            <a:endParaRPr lang="zh-CN" altLang="en-US" sz="1600" dirty="0" smtClean="0">
              <a:solidFill>
                <a:srgbClr val="595959"/>
              </a:solidFill>
              <a:latin typeface="微软雅黑" panose="020B0503020204020204" charset="-122"/>
              <a:ea typeface="微软雅黑" panose="020B0503020204020204" charset="-122"/>
            </a:endParaRPr>
          </a:p>
          <a:p>
            <a:pPr marL="285750" indent="-285750">
              <a:lnSpc>
                <a:spcPct val="125000"/>
              </a:lnSpc>
              <a:spcBef>
                <a:spcPts val="2000"/>
              </a:spcBef>
              <a:buClr>
                <a:schemeClr val="accent5">
                  <a:lumMod val="50000"/>
                </a:schemeClr>
              </a:buClr>
              <a:buFont typeface="Wingdings" panose="05000000000000000000" pitchFamily="2" charset="2"/>
              <a:buChar char="p"/>
              <a:defRPr/>
            </a:pPr>
            <a:r>
              <a:rPr lang="zh-CN" altLang="en-US" sz="1600" dirty="0" smtClean="0">
                <a:solidFill>
                  <a:srgbClr val="595959"/>
                </a:solidFill>
                <a:latin typeface="微软雅黑" panose="020B0503020204020204" charset="-122"/>
                <a:ea typeface="微软雅黑" panose="020B0503020204020204" charset="-122"/>
              </a:rPr>
              <a:t>从</a:t>
            </a:r>
            <a:r>
              <a:rPr lang="zh-CN" altLang="en-US" sz="1600" dirty="0">
                <a:solidFill>
                  <a:srgbClr val="595959"/>
                </a:solidFill>
                <a:latin typeface="微软雅黑" panose="020B0503020204020204" charset="-122"/>
                <a:ea typeface="微软雅黑" panose="020B0503020204020204" charset="-122"/>
              </a:rPr>
              <a:t>效果的角度来看：时间顺序、</a:t>
            </a:r>
            <a:r>
              <a:rPr lang="zh-CN" altLang="en-US" sz="1600" dirty="0">
                <a:solidFill>
                  <a:srgbClr val="FF0000"/>
                </a:solidFill>
                <a:latin typeface="微软雅黑" panose="020B0503020204020204" charset="-122"/>
                <a:ea typeface="微软雅黑" panose="020B0503020204020204" charset="-122"/>
              </a:rPr>
              <a:t>不可篡改</a:t>
            </a:r>
            <a:r>
              <a:rPr lang="zh-CN" altLang="en-US" sz="1600" dirty="0">
                <a:solidFill>
                  <a:srgbClr val="595959"/>
                </a:solidFill>
                <a:latin typeface="微软雅黑" panose="020B0503020204020204" charset="-122"/>
                <a:ea typeface="微软雅黑" panose="020B0503020204020204" charset="-122"/>
              </a:rPr>
              <a:t>的、可信任的</a:t>
            </a:r>
            <a:r>
              <a:rPr lang="zh-CN" altLang="en-US" sz="1600" dirty="0" smtClean="0">
                <a:solidFill>
                  <a:srgbClr val="595959"/>
                </a:solidFill>
                <a:latin typeface="微软雅黑" panose="020B0503020204020204" charset="-122"/>
                <a:ea typeface="微软雅黑" panose="020B0503020204020204" charset="-122"/>
              </a:rPr>
              <a:t>数据库</a:t>
            </a:r>
            <a:endParaRPr lang="en-US" altLang="zh-CN" sz="1600" dirty="0" smtClean="0">
              <a:solidFill>
                <a:srgbClr val="595959"/>
              </a:solidFill>
              <a:latin typeface="微软雅黑" panose="020B0503020204020204" charset="-122"/>
              <a:ea typeface="微软雅黑" panose="020B0503020204020204" charset="-122"/>
            </a:endParaRPr>
          </a:p>
          <a:p>
            <a:pPr marL="285750" indent="-285750">
              <a:lnSpc>
                <a:spcPct val="125000"/>
              </a:lnSpc>
              <a:spcBef>
                <a:spcPts val="2000"/>
              </a:spcBef>
              <a:buClr>
                <a:schemeClr val="accent5">
                  <a:lumMod val="50000"/>
                </a:schemeClr>
              </a:buClr>
              <a:buFont typeface="Wingdings" panose="05000000000000000000" pitchFamily="2" charset="2"/>
              <a:buChar char="p"/>
              <a:defRPr/>
            </a:pPr>
            <a:r>
              <a:rPr lang="zh-CN" altLang="en-US" sz="1600" dirty="0" smtClean="0">
                <a:solidFill>
                  <a:srgbClr val="595959"/>
                </a:solidFill>
                <a:latin typeface="微软雅黑" panose="020B0503020204020204" charset="-122"/>
                <a:ea typeface="微软雅黑" panose="020B0503020204020204" charset="-122"/>
              </a:rPr>
              <a:t>多种现有技术的整合：加密算法，</a:t>
            </a:r>
            <a:r>
              <a:rPr lang="en-US" altLang="zh-CN" sz="1600" dirty="0" smtClean="0">
                <a:solidFill>
                  <a:srgbClr val="595959"/>
                </a:solidFill>
                <a:latin typeface="微软雅黑" panose="020B0503020204020204" charset="-122"/>
                <a:ea typeface="微软雅黑" panose="020B0503020204020204" charset="-122"/>
              </a:rPr>
              <a:t>P2P</a:t>
            </a:r>
            <a:r>
              <a:rPr lang="zh-CN" altLang="en-US" sz="1600" dirty="0" smtClean="0">
                <a:solidFill>
                  <a:srgbClr val="595959"/>
                </a:solidFill>
                <a:latin typeface="微软雅黑" panose="020B0503020204020204" charset="-122"/>
                <a:ea typeface="微软雅黑" panose="020B0503020204020204" charset="-122"/>
              </a:rPr>
              <a:t>文件传输，时间戳，数据库等</a:t>
            </a:r>
            <a:endParaRPr lang="en-US" altLang="zh-CN" sz="1600" dirty="0" smtClean="0">
              <a:solidFill>
                <a:srgbClr val="595959"/>
              </a:solidFill>
              <a:latin typeface="微软雅黑" panose="020B0503020204020204" charset="-122"/>
              <a:ea typeface="微软雅黑" panose="020B0503020204020204" charset="-122"/>
            </a:endParaRPr>
          </a:p>
        </p:txBody>
      </p:sp>
      <p:sp>
        <p:nvSpPr>
          <p:cNvPr id="23" name="文本框 22"/>
          <p:cNvSpPr txBox="1"/>
          <p:nvPr/>
        </p:nvSpPr>
        <p:spPr>
          <a:xfrm>
            <a:off x="466978" y="4570274"/>
            <a:ext cx="2441694" cy="1323439"/>
          </a:xfrm>
          <a:prstGeom prst="rect">
            <a:avLst/>
          </a:prstGeom>
          <a:noFill/>
        </p:spPr>
        <p:txBody>
          <a:bodyPr wrap="none" rtlCol="0">
            <a:spAutoFit/>
          </a:bodyPr>
          <a:lstStyle/>
          <a:p>
            <a:r>
              <a:rPr lang="zh-CN" altLang="en-US" sz="1600" dirty="0" smtClean="0">
                <a:solidFill>
                  <a:schemeClr val="accent6">
                    <a:lumMod val="75000"/>
                  </a:schemeClr>
                </a:solidFill>
              </a:rPr>
              <a:t>关键点：</a:t>
            </a:r>
            <a:endParaRPr lang="en-US" altLang="zh-CN" sz="1600" dirty="0" smtClean="0">
              <a:solidFill>
                <a:schemeClr val="accent6">
                  <a:lumMod val="75000"/>
                </a:schemeClr>
              </a:solidFill>
            </a:endParaRPr>
          </a:p>
          <a:p>
            <a:endParaRPr lang="en-US" altLang="zh-CN" sz="1600" b="1" dirty="0" smtClean="0"/>
          </a:p>
          <a:p>
            <a:r>
              <a:rPr lang="zh-CN" altLang="en-US" sz="1600" b="1" dirty="0" smtClean="0"/>
              <a:t>去中心化、去信任、</a:t>
            </a:r>
            <a:endParaRPr lang="en-US" altLang="zh-CN" sz="1600" b="1" dirty="0" smtClean="0"/>
          </a:p>
          <a:p>
            <a:r>
              <a:rPr lang="zh-CN" altLang="en-US" sz="1600" b="1" dirty="0" smtClean="0"/>
              <a:t>集体维护、可靠数据库、</a:t>
            </a:r>
            <a:endParaRPr lang="en-US" altLang="zh-CN" sz="1600" b="1" dirty="0" smtClean="0"/>
          </a:p>
          <a:p>
            <a:r>
              <a:rPr lang="zh-CN" altLang="en-US" sz="1600" b="1" dirty="0" smtClean="0"/>
              <a:t>时间戳、非对称加密</a:t>
            </a:r>
            <a:endParaRPr lang="zh-CN" altLang="en-US" sz="1600" b="1"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1575</TotalTime>
  <Words>2962</Words>
  <Application>Microsoft Macintosh PowerPoint</Application>
  <PresentationFormat>全屏显示(4:3)</PresentationFormat>
  <Paragraphs>346</Paragraphs>
  <Slides>44</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44</vt:i4>
      </vt:variant>
    </vt:vector>
  </HeadingPairs>
  <TitlesOfParts>
    <vt:vector size="56" baseType="lpstr">
      <vt:lpstr>Calibri</vt:lpstr>
      <vt:lpstr>DengXian</vt:lpstr>
      <vt:lpstr>Helvetica Light</vt:lpstr>
      <vt:lpstr>Microsoft YaHei</vt:lpstr>
      <vt:lpstr>Swiss911 UCm BT</vt:lpstr>
      <vt:lpstr>Wingdings</vt:lpstr>
      <vt:lpstr>等线 Light</vt:lpstr>
      <vt:lpstr>黑体</vt:lpstr>
      <vt:lpstr>宋体</vt:lpstr>
      <vt:lpstr>微软雅黑</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Mac 郑</dc:creator>
  <cp:lastModifiedBy>Microsoft Office 用户</cp:lastModifiedBy>
  <cp:revision>395</cp:revision>
  <dcterms:created xsi:type="dcterms:W3CDTF">2017-06-05T07:18:00Z</dcterms:created>
  <dcterms:modified xsi:type="dcterms:W3CDTF">2017-06-30T02:06:16Z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2052-10.1.0.6135</vt:lpwstr>
  </property>
</Properties>
</file>